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8" r:id="rId3"/>
    <p:sldId id="27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6600"/>
    <a:srgbClr val="99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8D17A36-F6F1-4835-B576-54E3ABE2ADF0}" type="datetimeFigureOut">
              <a:rPr lang="es-ES" smtClean="0"/>
              <a:t>08/06/2012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8D17A36-F6F1-4835-B576-54E3ABE2ADF0}" type="datetimeFigureOut">
              <a:rPr lang="es-ES" smtClean="0"/>
              <a:t>08/06/2012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8D17A36-F6F1-4835-B576-54E3ABE2ADF0}" type="datetimeFigureOut">
              <a:rPr lang="es-ES" smtClean="0"/>
              <a:t>08/06/2012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1F2FD80-B840-48EE-9651-C3001E841FDA}"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8D17A36-F6F1-4835-B576-54E3ABE2ADF0}" type="datetimeFigureOut">
              <a:rPr lang="es-ES" smtClean="0"/>
              <a:t>08/06/2012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51F2FD80-B840-48EE-9651-C3001E841FDA}"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000">
        <p14:shred/>
        <p:sndAc>
          <p:stSnd>
            <p:snd r:embed="rId1" name="voltage.wav"/>
          </p:stSnd>
        </p:sndAc>
      </p:transition>
    </mc:Choice>
    <mc:Fallback>
      <p:transition spd="slow">
        <p:fade/>
        <p:sndAc>
          <p:stSnd>
            <p:snd r:embed="rId1" name="voltage.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D17A36-F6F1-4835-B576-54E3ABE2ADF0}" type="datetimeFigureOut">
              <a:rPr lang="es-ES" smtClean="0"/>
              <a:t>08/06/2012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F2FD80-B840-48EE-9651-C3001E841FD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mc:AlternateContent xmlns:mc="http://schemas.openxmlformats.org/markup-compatibility/2006">
    <mc:Choice xmlns:p14="http://schemas.microsoft.com/office/powerpoint/2010/main" Requires="p14">
      <p:transition spd="slow" p14:dur="3000">
        <p14:shred/>
        <p:sndAc>
          <p:stSnd>
            <p:snd r:embed="rId13" name="voltage.wav"/>
          </p:stSnd>
        </p:sndAc>
      </p:transition>
    </mc:Choice>
    <mc:Fallback>
      <p:transition spd="slow">
        <p:fade/>
        <p:sndAc>
          <p:stSnd>
            <p:snd r:embed="rId13" name="voltage.wav"/>
          </p:stSnd>
        </p:sndAc>
      </p:transition>
    </mc:Fallback>
  </mc:AlternateConten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484784"/>
            <a:ext cx="8136904" cy="2160240"/>
          </a:xfrm>
        </p:spPr>
        <p:txBody>
          <a:bodyPr>
            <a:normAutofit/>
          </a:bodyPr>
          <a:lstStyle/>
          <a:p>
            <a:r>
              <a:rPr lang="es-ES" sz="3600" b="1" dirty="0" smtClean="0">
                <a:solidFill>
                  <a:srgbClr val="FF0000"/>
                </a:solidFill>
                <a:latin typeface="Times New Roman" pitchFamily="18" charset="0"/>
                <a:cs typeface="Times New Roman" pitchFamily="18" charset="0"/>
              </a:rPr>
              <a:t>EL SER HUMANO ESTA NECESITADO DE SALVACION</a:t>
            </a:r>
            <a:endParaRPr lang="es-ES" sz="3600" b="1" dirty="0">
              <a:solidFill>
                <a:srgbClr val="FF0000"/>
              </a:solidFill>
              <a:latin typeface="Times New Roman" pitchFamily="18" charset="0"/>
              <a:cs typeface="Times New Roman" pitchFamily="18" charset="0"/>
            </a:endParaRPr>
          </a:p>
        </p:txBody>
      </p:sp>
      <p:sp>
        <p:nvSpPr>
          <p:cNvPr id="3" name="2 Subtítulo"/>
          <p:cNvSpPr>
            <a:spLocks noGrp="1"/>
          </p:cNvSpPr>
          <p:nvPr>
            <p:ph type="subTitle" idx="1"/>
          </p:nvPr>
        </p:nvSpPr>
        <p:spPr>
          <a:xfrm>
            <a:off x="4716016" y="5661248"/>
            <a:ext cx="4032448" cy="766936"/>
          </a:xfrm>
        </p:spPr>
        <p:txBody>
          <a:bodyPr>
            <a:normAutofit/>
          </a:bodyPr>
          <a:lstStyle/>
          <a:p>
            <a:r>
              <a:rPr lang="es-ES" sz="4400" b="1" i="0" dirty="0" smtClean="0">
                <a:solidFill>
                  <a:srgbClr val="FFFF00"/>
                </a:solidFill>
                <a:effectLst/>
                <a:latin typeface="Times New Roman" pitchFamily="18" charset="0"/>
                <a:cs typeface="Times New Roman" pitchFamily="18" charset="0"/>
              </a:rPr>
              <a:t>TEMA  10</a:t>
            </a:r>
            <a:endParaRPr lang="es-ES" sz="4400" b="1" i="0" dirty="0">
              <a:solidFill>
                <a:srgbClr val="FFFF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82639322"/>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71600" y="274638"/>
            <a:ext cx="6480720" cy="634082"/>
          </a:xfrm>
        </p:spPr>
        <p:txBody>
          <a:bodyPr>
            <a:normAutofit/>
          </a:bodyPr>
          <a:lstStyle/>
          <a:p>
            <a:r>
              <a:rPr lang="es-ES" sz="2400" dirty="0" smtClean="0">
                <a:latin typeface="Times New Roman" pitchFamily="18" charset="0"/>
                <a:cs typeface="Times New Roman" pitchFamily="18" charset="0"/>
              </a:rPr>
              <a:t>	</a:t>
            </a:r>
            <a:r>
              <a:rPr lang="es-ES" sz="2700" dirty="0" smtClean="0">
                <a:latin typeface="Times New Roman" pitchFamily="18" charset="0"/>
                <a:cs typeface="Times New Roman" pitchFamily="18" charset="0"/>
              </a:rPr>
              <a:t>3.  ¿QUE SIGNIFICA SALVAR?</a:t>
            </a:r>
            <a:endParaRPr lang="es-ES" sz="2700" dirty="0">
              <a:latin typeface="Times New Roman" pitchFamily="18" charset="0"/>
              <a:cs typeface="Times New Roman" pitchFamily="18" charset="0"/>
            </a:endParaRPr>
          </a:p>
        </p:txBody>
      </p:sp>
      <p:sp>
        <p:nvSpPr>
          <p:cNvPr id="4" name="3 Rectángulo redondeado"/>
          <p:cNvSpPr/>
          <p:nvPr/>
        </p:nvSpPr>
        <p:spPr>
          <a:xfrm>
            <a:off x="219025" y="1196752"/>
            <a:ext cx="4280967" cy="1512168"/>
          </a:xfrm>
          <a:prstGeom prst="roundRect">
            <a:avLst/>
          </a:prstGeom>
          <a:solidFill>
            <a:srgbClr val="00B05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expresión que usa el Nuevo Testamento para referirse a la salvación obrada por Jesucristo el la salvación del pecado.</a:t>
            </a:r>
            <a:endParaRPr lang="es-ES" sz="2400" dirty="0">
              <a:latin typeface="Times New Roman" pitchFamily="18" charset="0"/>
              <a:cs typeface="Times New Roman" pitchFamily="18" charset="0"/>
            </a:endParaRPr>
          </a:p>
        </p:txBody>
      </p:sp>
      <p:sp>
        <p:nvSpPr>
          <p:cNvPr id="5" name="4 Rectángulo redondeado"/>
          <p:cNvSpPr/>
          <p:nvPr/>
        </p:nvSpPr>
        <p:spPr>
          <a:xfrm>
            <a:off x="4651026" y="1016732"/>
            <a:ext cx="4104456" cy="1872208"/>
          </a:xfrm>
          <a:prstGeom prst="roundRect">
            <a:avLst/>
          </a:prstGeom>
          <a:solidFill>
            <a:srgbClr val="FF0000"/>
          </a:solidFill>
          <a:ln>
            <a:noFill/>
          </a:ln>
          <a:effectLst>
            <a:outerShdw blurRad="190500" dist="228600" dir="2700000" algn="ctr">
              <a:srgbClr val="000000">
                <a:alpha val="30000"/>
              </a:srgbClr>
            </a:outerShdw>
          </a:effectLst>
          <a:scene3d>
            <a:camera prst="obliqueTopRight"/>
            <a:lightRig rig="glow" dir="t">
              <a:rot lat="0" lon="0" rev="4800000"/>
            </a:lightRig>
          </a:scene3d>
          <a:sp3d prstMaterial="matte">
            <a:bevelT w="127000" h="63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Juan Pablo II explicó en que medida y profundidad es preciso entender la salvación alcanzada por Jesucristo en los siguientes términos:</a:t>
            </a:r>
            <a:endParaRPr lang="es-ES" sz="2400" dirty="0">
              <a:latin typeface="Times New Roman" pitchFamily="18" charset="0"/>
              <a:cs typeface="Times New Roman" pitchFamily="18" charset="0"/>
            </a:endParaRPr>
          </a:p>
        </p:txBody>
      </p:sp>
      <p:sp>
        <p:nvSpPr>
          <p:cNvPr id="6" name="5 Pergamino horizontal"/>
          <p:cNvSpPr/>
          <p:nvPr/>
        </p:nvSpPr>
        <p:spPr>
          <a:xfrm>
            <a:off x="107504" y="3284984"/>
            <a:ext cx="4509211" cy="864096"/>
          </a:xfrm>
          <a:prstGeom prst="horizontalScrol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1. Salvar significa liberar del mal.</a:t>
            </a:r>
            <a:endParaRPr lang="es-ES" sz="2400" dirty="0">
              <a:latin typeface="Times New Roman" pitchFamily="18" charset="0"/>
              <a:cs typeface="Times New Roman" pitchFamily="18" charset="0"/>
            </a:endParaRPr>
          </a:p>
        </p:txBody>
      </p:sp>
      <p:sp>
        <p:nvSpPr>
          <p:cNvPr id="7" name="6 Rectángulo redondeado"/>
          <p:cNvSpPr/>
          <p:nvPr/>
        </p:nvSpPr>
        <p:spPr>
          <a:xfrm>
            <a:off x="346610" y="4581128"/>
            <a:ext cx="403244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Todo lo que en la historia de la humanidad es calificado como desgracia:</a:t>
            </a:r>
            <a:endParaRPr lang="es-ES" sz="2400" dirty="0">
              <a:latin typeface="Times New Roman" pitchFamily="18" charset="0"/>
              <a:cs typeface="Times New Roman" pitchFamily="18" charset="0"/>
            </a:endParaRPr>
          </a:p>
        </p:txBody>
      </p:sp>
      <p:sp>
        <p:nvSpPr>
          <p:cNvPr id="8" name="7 Rectángulo"/>
          <p:cNvSpPr/>
          <p:nvPr/>
        </p:nvSpPr>
        <p:spPr>
          <a:xfrm>
            <a:off x="4824028" y="3212976"/>
            <a:ext cx="1879226" cy="504056"/>
          </a:xfrm>
          <a:prstGeom prst="rect">
            <a:avLst/>
          </a:prstGeom>
          <a:solidFill>
            <a:srgbClr val="0070C0"/>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injusticia</a:t>
            </a:r>
            <a:endParaRPr lang="es-ES" sz="2400" dirty="0">
              <a:latin typeface="Times New Roman" pitchFamily="18" charset="0"/>
              <a:cs typeface="Times New Roman" pitchFamily="18" charset="0"/>
            </a:endParaRPr>
          </a:p>
        </p:txBody>
      </p:sp>
      <p:sp>
        <p:nvSpPr>
          <p:cNvPr id="9" name="8 Rectángulo"/>
          <p:cNvSpPr/>
          <p:nvPr/>
        </p:nvSpPr>
        <p:spPr>
          <a:xfrm>
            <a:off x="6156176" y="3933056"/>
            <a:ext cx="2088232" cy="432048"/>
          </a:xfrm>
          <a:prstGeom prst="rect">
            <a:avLst/>
          </a:prstGeom>
          <a:solidFill>
            <a:srgbClr val="7030A0"/>
          </a:solidFill>
          <a:ln>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opresión.</a:t>
            </a:r>
            <a:endParaRPr lang="es-ES" sz="2400" dirty="0">
              <a:latin typeface="Times New Roman" pitchFamily="18" charset="0"/>
              <a:cs typeface="Times New Roman" pitchFamily="18" charset="0"/>
            </a:endParaRPr>
          </a:p>
        </p:txBody>
      </p:sp>
      <p:sp>
        <p:nvSpPr>
          <p:cNvPr id="10" name="9 Rectángulo"/>
          <p:cNvSpPr/>
          <p:nvPr/>
        </p:nvSpPr>
        <p:spPr>
          <a:xfrm>
            <a:off x="6084168" y="5229099"/>
            <a:ext cx="2664296" cy="468052"/>
          </a:xfrm>
          <a:prstGeom prst="rect">
            <a:avLst/>
          </a:prstGeom>
          <a:solidFill>
            <a:srgbClr val="00CC00"/>
          </a:solidFill>
          <a:ln>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Las enfermedades.</a:t>
            </a:r>
            <a:endParaRPr lang="es-ES" sz="2400" dirty="0">
              <a:latin typeface="Times New Roman" pitchFamily="18" charset="0"/>
              <a:cs typeface="Times New Roman" pitchFamily="18" charset="0"/>
            </a:endParaRPr>
          </a:p>
        </p:txBody>
      </p:sp>
      <p:sp>
        <p:nvSpPr>
          <p:cNvPr id="12" name="11 Rectángulo"/>
          <p:cNvSpPr/>
          <p:nvPr/>
        </p:nvSpPr>
        <p:spPr>
          <a:xfrm>
            <a:off x="3810257" y="6251004"/>
            <a:ext cx="2088232" cy="404664"/>
          </a:xfrm>
          <a:prstGeom prst="rect">
            <a:avLst/>
          </a:prstGeom>
          <a:solidFill>
            <a:schemeClr val="accent1">
              <a:lumMod val="50000"/>
            </a:schemeClr>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Las catástrofes.</a:t>
            </a:r>
            <a:endParaRPr lang="es-ES" sz="2400" dirty="0">
              <a:latin typeface="Times New Roman" pitchFamily="18" charset="0"/>
              <a:cs typeface="Times New Roman" pitchFamily="18" charset="0"/>
            </a:endParaRPr>
          </a:p>
        </p:txBody>
      </p:sp>
      <p:sp>
        <p:nvSpPr>
          <p:cNvPr id="13" name="12 Rectángulo"/>
          <p:cNvSpPr/>
          <p:nvPr/>
        </p:nvSpPr>
        <p:spPr>
          <a:xfrm>
            <a:off x="6108469" y="5962972"/>
            <a:ext cx="2808312" cy="692696"/>
          </a:xfrm>
          <a:prstGeom prst="rect">
            <a:avLst/>
          </a:prstGeom>
          <a:solidFill>
            <a:srgbClr val="FF9900"/>
          </a:solidFill>
          <a:ln>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Los cataclismos naturales.</a:t>
            </a:r>
            <a:endParaRPr lang="es-ES" sz="2400" dirty="0">
              <a:latin typeface="Times New Roman" pitchFamily="18" charset="0"/>
              <a:cs typeface="Times New Roman" pitchFamily="18" charset="0"/>
            </a:endParaRPr>
          </a:p>
        </p:txBody>
      </p:sp>
      <p:sp>
        <p:nvSpPr>
          <p:cNvPr id="14" name="13 Rectángulo"/>
          <p:cNvSpPr/>
          <p:nvPr/>
        </p:nvSpPr>
        <p:spPr>
          <a:xfrm>
            <a:off x="6588224" y="4504536"/>
            <a:ext cx="2160240" cy="432048"/>
          </a:xfrm>
          <a:prstGeom prst="rect">
            <a:avLst/>
          </a:prstGeom>
          <a:solidFill>
            <a:srgbClr val="002060"/>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explotación.</a:t>
            </a:r>
            <a:endParaRPr lang="es-ES" sz="2400" dirty="0">
              <a:latin typeface="Times New Roman" pitchFamily="18" charset="0"/>
              <a:cs typeface="Times New Roman" pitchFamily="18" charset="0"/>
            </a:endParaRPr>
          </a:p>
        </p:txBody>
      </p:sp>
      <p:cxnSp>
        <p:nvCxnSpPr>
          <p:cNvPr id="16" name="15 Conector recto de flecha"/>
          <p:cNvCxnSpPr>
            <a:stCxn id="7" idx="3"/>
          </p:cNvCxnSpPr>
          <p:nvPr/>
        </p:nvCxnSpPr>
        <p:spPr>
          <a:xfrm flipV="1">
            <a:off x="4379058" y="3861048"/>
            <a:ext cx="841014" cy="1332148"/>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8" name="17 Conector recto de flecha"/>
          <p:cNvCxnSpPr>
            <a:stCxn id="7" idx="3"/>
          </p:cNvCxnSpPr>
          <p:nvPr/>
        </p:nvCxnSpPr>
        <p:spPr>
          <a:xfrm flipV="1">
            <a:off x="4379058" y="4221088"/>
            <a:ext cx="1705110" cy="972108"/>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20" name="19 Conector recto de flecha"/>
          <p:cNvCxnSpPr>
            <a:stCxn id="7" idx="3"/>
          </p:cNvCxnSpPr>
          <p:nvPr/>
        </p:nvCxnSpPr>
        <p:spPr>
          <a:xfrm flipV="1">
            <a:off x="4379058" y="4720560"/>
            <a:ext cx="2065150" cy="472636"/>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22" name="21 Conector recto de flecha"/>
          <p:cNvCxnSpPr>
            <a:stCxn id="7" idx="3"/>
          </p:cNvCxnSpPr>
          <p:nvPr/>
        </p:nvCxnSpPr>
        <p:spPr>
          <a:xfrm>
            <a:off x="4379058" y="5193196"/>
            <a:ext cx="1519431" cy="269929"/>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24" name="23 Conector recto de flecha"/>
          <p:cNvCxnSpPr>
            <a:stCxn id="7" idx="3"/>
          </p:cNvCxnSpPr>
          <p:nvPr/>
        </p:nvCxnSpPr>
        <p:spPr>
          <a:xfrm>
            <a:off x="4379058" y="5193196"/>
            <a:ext cx="1519431" cy="769776"/>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26" name="25 Conector recto de flecha"/>
          <p:cNvCxnSpPr>
            <a:stCxn id="7" idx="3"/>
          </p:cNvCxnSpPr>
          <p:nvPr/>
        </p:nvCxnSpPr>
        <p:spPr>
          <a:xfrm>
            <a:off x="4379058" y="5193196"/>
            <a:ext cx="475315" cy="972108"/>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89518841"/>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0" y="0"/>
            <a:ext cx="9144000" cy="1152128"/>
          </a:xfrm>
          <a:prstGeom prst="round2Diag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C00000"/>
                </a:solidFill>
                <a:latin typeface="Times New Roman" pitchFamily="18" charset="0"/>
                <a:cs typeface="Times New Roman" pitchFamily="18" charset="0"/>
              </a:rPr>
              <a:t>El mundo no tiene un poder semejante de salvación para el hombre. Dios salva, y salva a toda la humanidad en Cristo. </a:t>
            </a:r>
            <a:r>
              <a:rPr lang="es-ES" sz="2400" b="1" dirty="0" smtClean="0">
                <a:solidFill>
                  <a:srgbClr val="C00000"/>
                </a:solidFill>
                <a:latin typeface="Times New Roman" pitchFamily="18" charset="0"/>
                <a:cs typeface="Times New Roman" pitchFamily="18" charset="0"/>
              </a:rPr>
              <a:t>El mismo nombre de Jesús, Jeshua (Dios que salva).</a:t>
            </a:r>
            <a:endParaRPr lang="es-ES" sz="2400" b="1" dirty="0">
              <a:solidFill>
                <a:srgbClr val="C00000"/>
              </a:solidFill>
              <a:latin typeface="Times New Roman" pitchFamily="18" charset="0"/>
              <a:cs typeface="Times New Roman" pitchFamily="18" charset="0"/>
            </a:endParaRPr>
          </a:p>
        </p:txBody>
      </p:sp>
      <p:pic>
        <p:nvPicPr>
          <p:cNvPr id="1026" name="Picture 2" descr="F:\TEMAS DE 1º DE BACHILLERATO\Raffaellino_del_Garbo_Resurrecció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52128"/>
            <a:ext cx="9144000" cy="570587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999995" y="6237312"/>
            <a:ext cx="691276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99FFCC"/>
                </a:solidFill>
                <a:latin typeface="Times New Roman" pitchFamily="18" charset="0"/>
                <a:cs typeface="Times New Roman" pitchFamily="18" charset="0"/>
              </a:rPr>
              <a:t>Resurrección, de Raffaelino del Garbo siglo XVI.</a:t>
            </a:r>
            <a:endParaRPr lang="es-ES" sz="2400" b="1" dirty="0">
              <a:solidFill>
                <a:srgbClr val="99FFCC"/>
              </a:solidFill>
              <a:latin typeface="Times New Roman" pitchFamily="18" charset="0"/>
              <a:cs typeface="Times New Roman" pitchFamily="18" charset="0"/>
            </a:endParaRPr>
          </a:p>
        </p:txBody>
      </p:sp>
    </p:spTree>
    <p:extLst>
      <p:ext uri="{BB962C8B-B14F-4D97-AF65-F5344CB8AC3E}">
        <p14:creationId xmlns:p14="http://schemas.microsoft.com/office/powerpoint/2010/main" val="2660564098"/>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a:off x="179512" y="260648"/>
            <a:ext cx="5976664" cy="648072"/>
          </a:xfrm>
          <a:prstGeom prst="horizontalScroll">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2. Salvar quiere decir liberar del mal radical.</a:t>
            </a:r>
            <a:endParaRPr lang="es-ES" sz="2400" dirty="0">
              <a:latin typeface="Times New Roman" pitchFamily="18" charset="0"/>
              <a:cs typeface="Times New Roman" pitchFamily="18" charset="0"/>
            </a:endParaRPr>
          </a:p>
        </p:txBody>
      </p:sp>
      <p:sp>
        <p:nvSpPr>
          <p:cNvPr id="5" name="4 Redondear rectángulo de esquina diagonal"/>
          <p:cNvSpPr/>
          <p:nvPr/>
        </p:nvSpPr>
        <p:spPr>
          <a:xfrm>
            <a:off x="336579" y="1054399"/>
            <a:ext cx="4752001" cy="1944216"/>
          </a:xfrm>
          <a:prstGeom prst="round2DiagRect">
            <a:avLst/>
          </a:prstGeom>
          <a:solidFill>
            <a:srgbClr val="00B05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condenación eterna como consecuencia del rechazo de dios por parte del hombre». (Juan Pablo II, Cruzando el umbral de la esperanza, 1995)</a:t>
            </a:r>
            <a:endParaRPr lang="es-ES" sz="2400" dirty="0">
              <a:latin typeface="Times New Roman" pitchFamily="18" charset="0"/>
              <a:cs typeface="Times New Roman" pitchFamily="18" charset="0"/>
            </a:endParaRPr>
          </a:p>
        </p:txBody>
      </p:sp>
      <p:sp>
        <p:nvSpPr>
          <p:cNvPr id="7" name="6 Redondear rectángulo de esquina diagonal"/>
          <p:cNvSpPr/>
          <p:nvPr/>
        </p:nvSpPr>
        <p:spPr>
          <a:xfrm>
            <a:off x="158010" y="3140968"/>
            <a:ext cx="5109141" cy="3384376"/>
          </a:xfrm>
          <a:prstGeom prst="round2DiagRect">
            <a:avLst/>
          </a:prstGeom>
          <a:solidFill>
            <a:srgbClr val="7030A0"/>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El cristianismo profesa que la «muerte es vida» y que solo es absoluto el futuro del hombre. El creyente en Cristo sabe que su vida puede ser salvada para toda la eternidad, y que tiene posibilidad de adquirir la salvación eterna, no será condenado, si no pretende rechazar a Dios.</a:t>
            </a:r>
            <a:endParaRPr lang="es-ES" sz="2400" dirty="0">
              <a:latin typeface="Times New Roman" pitchFamily="18" charset="0"/>
              <a:cs typeface="Times New Roman" pitchFamily="18" charset="0"/>
            </a:endParaRPr>
          </a:p>
        </p:txBody>
      </p:sp>
      <p:pic>
        <p:nvPicPr>
          <p:cNvPr id="2050" name="Picture 2" descr="F:\TEMAS DE 1º DE BACHILLERATO\cristo-crucificado-velázquez-1650-museo-del-prad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2790" y="873791"/>
            <a:ext cx="3797300" cy="57531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12144"/>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196752"/>
            <a:ext cx="8784976" cy="5472608"/>
          </a:xfrm>
          <a:solidFill>
            <a:schemeClr val="accent1">
              <a:lumMod val="60000"/>
              <a:lumOff val="40000"/>
            </a:schemeClr>
          </a:solidFill>
        </p:spPr>
        <p:txBody>
          <a:bodyPr>
            <a:normAutofit lnSpcReduction="10000"/>
          </a:bodyPr>
          <a:lstStyle/>
          <a:p>
            <a:pPr marL="109728" indent="0">
              <a:buNone/>
            </a:pPr>
            <a:r>
              <a:rPr lang="es-ES" sz="2400" b="1" dirty="0" smtClean="0">
                <a:solidFill>
                  <a:srgbClr val="C00000"/>
                </a:solidFill>
                <a:latin typeface="Times New Roman" pitchFamily="18" charset="0"/>
                <a:cs typeface="Times New Roman" pitchFamily="18" charset="0"/>
              </a:rPr>
              <a:t>Podemos deducir las siguientes verdades cristianas:</a:t>
            </a:r>
          </a:p>
          <a:p>
            <a:pPr marL="109728" indent="0">
              <a:buNone/>
            </a:pPr>
            <a:endParaRPr lang="es-ES" sz="2400" b="1" dirty="0">
              <a:solidFill>
                <a:srgbClr val="C00000"/>
              </a:solidFill>
              <a:latin typeface="Times New Roman" pitchFamily="18" charset="0"/>
              <a:cs typeface="Times New Roman" pitchFamily="18" charset="0"/>
            </a:endParaRPr>
          </a:p>
          <a:p>
            <a:pPr algn="just">
              <a:buFont typeface="Wingdings" pitchFamily="2" charset="2"/>
              <a:buChar char="Ø"/>
            </a:pPr>
            <a:r>
              <a:rPr lang="es-ES" sz="2400" dirty="0" smtClean="0">
                <a:latin typeface="Times New Roman" pitchFamily="18" charset="0"/>
                <a:cs typeface="Times New Roman" pitchFamily="18" charset="0"/>
              </a:rPr>
              <a:t>El pecado del hombre (el pecado original y los pecados personales) es el verdadero mal y la principal causa del sufrimiento y del dolor que hay en el mundo.</a:t>
            </a:r>
          </a:p>
          <a:p>
            <a:pPr algn="just">
              <a:buFont typeface="Wingdings" pitchFamily="2" charset="2"/>
              <a:buChar char="Ø"/>
            </a:pPr>
            <a:endParaRPr lang="es-ES" sz="2400" dirty="0">
              <a:latin typeface="Times New Roman" pitchFamily="18" charset="0"/>
              <a:cs typeface="Times New Roman" pitchFamily="18" charset="0"/>
            </a:endParaRPr>
          </a:p>
          <a:p>
            <a:pPr algn="just">
              <a:buFont typeface="Wingdings" pitchFamily="2" charset="2"/>
              <a:buChar char="Ø"/>
            </a:pPr>
            <a:r>
              <a:rPr lang="es-ES" sz="2400" dirty="0" smtClean="0">
                <a:latin typeface="Times New Roman" pitchFamily="18" charset="0"/>
                <a:cs typeface="Times New Roman" pitchFamily="18" charset="0"/>
              </a:rPr>
              <a:t>El pecado del hombre puede causar la condenación, como consecuencia del rechazo voluntario del amor de Dios.</a:t>
            </a:r>
          </a:p>
          <a:p>
            <a:pPr algn="just">
              <a:buFont typeface="Wingdings" pitchFamily="2" charset="2"/>
              <a:buChar char="Ø"/>
            </a:pPr>
            <a:endParaRPr lang="es-ES" sz="2400" dirty="0">
              <a:latin typeface="Times New Roman" pitchFamily="18" charset="0"/>
              <a:cs typeface="Times New Roman" pitchFamily="18" charset="0"/>
            </a:endParaRPr>
          </a:p>
          <a:p>
            <a:pPr algn="just">
              <a:buFont typeface="Wingdings" pitchFamily="2" charset="2"/>
              <a:buChar char="Ø"/>
            </a:pPr>
            <a:r>
              <a:rPr lang="es-ES" sz="2400" dirty="0" smtClean="0">
                <a:latin typeface="Times New Roman" pitchFamily="18" charset="0"/>
                <a:cs typeface="Times New Roman" pitchFamily="18" charset="0"/>
              </a:rPr>
              <a:t>Jesucristo, con su muerte y resurrección, redimió al hombre de modo admirable.</a:t>
            </a:r>
          </a:p>
          <a:p>
            <a:pPr marL="109728" indent="0" algn="just">
              <a:buNone/>
            </a:pPr>
            <a:r>
              <a:rPr lang="es-ES" sz="2400" b="1" dirty="0" smtClean="0">
                <a:solidFill>
                  <a:srgbClr val="002060"/>
                </a:solidFill>
                <a:latin typeface="Times New Roman" pitchFamily="18" charset="0"/>
                <a:cs typeface="Times New Roman" pitchFamily="18" charset="0"/>
              </a:rPr>
              <a:t>Conclusión: perduran en todos nosotros las consecuencias de aquel primer pecado, el original. Todo hombre y toda mujer nacen con inclinación al mal (la concupiscencia)</a:t>
            </a:r>
            <a:endParaRPr lang="es-ES" sz="2400" b="1" dirty="0">
              <a:solidFill>
                <a:srgbClr val="002060"/>
              </a:solidFill>
              <a:latin typeface="Times New Roman" pitchFamily="18" charset="0"/>
              <a:cs typeface="Times New Roman" pitchFamily="18" charset="0"/>
            </a:endParaRPr>
          </a:p>
        </p:txBody>
      </p:sp>
      <p:sp>
        <p:nvSpPr>
          <p:cNvPr id="3" name="2 Título"/>
          <p:cNvSpPr>
            <a:spLocks noGrp="1"/>
          </p:cNvSpPr>
          <p:nvPr>
            <p:ph type="title"/>
          </p:nvPr>
        </p:nvSpPr>
        <p:spPr>
          <a:xfrm>
            <a:off x="457200" y="274638"/>
            <a:ext cx="8435280" cy="994122"/>
          </a:xfrm>
        </p:spPr>
        <p:txBody>
          <a:bodyPr>
            <a:normAutofit/>
          </a:bodyPr>
          <a:lstStyle/>
          <a:p>
            <a:r>
              <a:rPr lang="es-ES" sz="2400" dirty="0">
                <a:latin typeface="Times New Roman" pitchFamily="18" charset="0"/>
                <a:cs typeface="Times New Roman" pitchFamily="18" charset="0"/>
              </a:rPr>
              <a:t>	</a:t>
            </a:r>
            <a:r>
              <a:rPr lang="es-ES" sz="2400" dirty="0" smtClean="0">
                <a:effectLst>
                  <a:outerShdw blurRad="38100" dist="38100" dir="2700000" algn="tl">
                    <a:srgbClr val="000000">
                      <a:alpha val="43137"/>
                    </a:srgbClr>
                  </a:outerShdw>
                </a:effectLst>
                <a:latin typeface="Times New Roman" pitchFamily="18" charset="0"/>
                <a:cs typeface="Times New Roman" pitchFamily="18" charset="0"/>
              </a:rPr>
              <a:t>4. EL VERDADERO MAL QUE HAY EN EL MUNDO    	    ES EL PECADO.</a:t>
            </a:r>
            <a:endParaRPr lang="es-ES"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46290987"/>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323528" y="332656"/>
            <a:ext cx="8496944" cy="864096"/>
          </a:xfrm>
          <a:prstGeom prst="snip2Diag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chemeClr val="tx2">
                    <a:lumMod val="75000"/>
                  </a:schemeClr>
                </a:solidFill>
                <a:latin typeface="Times New Roman" pitchFamily="18" charset="0"/>
                <a:cs typeface="Times New Roman" pitchFamily="18" charset="0"/>
              </a:rPr>
              <a:t>La mayoría de los males que sufre el mundo son consecuencia de aquel primer pecado:</a:t>
            </a:r>
            <a:endParaRPr lang="es-ES" sz="2400" dirty="0">
              <a:solidFill>
                <a:schemeClr val="tx2">
                  <a:lumMod val="75000"/>
                </a:schemeClr>
              </a:solidFill>
              <a:latin typeface="Times New Roman" pitchFamily="18" charset="0"/>
              <a:cs typeface="Times New Roman" pitchFamily="18" charset="0"/>
            </a:endParaRPr>
          </a:p>
        </p:txBody>
      </p:sp>
      <p:sp>
        <p:nvSpPr>
          <p:cNvPr id="5" name="4 Rectángulo redondeado"/>
          <p:cNvSpPr/>
          <p:nvPr/>
        </p:nvSpPr>
        <p:spPr>
          <a:xfrm>
            <a:off x="6560316" y="1340768"/>
            <a:ext cx="2232248"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2">
                    <a:lumMod val="50000"/>
                  </a:schemeClr>
                </a:solidFill>
                <a:latin typeface="Times New Roman" pitchFamily="18" charset="0"/>
                <a:cs typeface="Times New Roman" pitchFamily="18" charset="0"/>
              </a:rPr>
              <a:t>las guerras</a:t>
            </a:r>
            <a:endParaRPr lang="es-ES" sz="2400" b="1" dirty="0">
              <a:solidFill>
                <a:schemeClr val="bg2">
                  <a:lumMod val="50000"/>
                </a:schemeClr>
              </a:solidFill>
            </a:endParaRPr>
          </a:p>
        </p:txBody>
      </p:sp>
      <p:sp>
        <p:nvSpPr>
          <p:cNvPr id="6" name="5 Rectángulo redondeado"/>
          <p:cNvSpPr/>
          <p:nvPr/>
        </p:nvSpPr>
        <p:spPr>
          <a:xfrm>
            <a:off x="6560316" y="2012046"/>
            <a:ext cx="2232248"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accent6">
                    <a:lumMod val="75000"/>
                  </a:schemeClr>
                </a:solidFill>
                <a:latin typeface="Times New Roman" pitchFamily="18" charset="0"/>
                <a:cs typeface="Times New Roman" pitchFamily="18" charset="0"/>
              </a:rPr>
              <a:t>los odios</a:t>
            </a:r>
            <a:endParaRPr lang="es-ES" sz="2400" b="1" dirty="0">
              <a:solidFill>
                <a:schemeClr val="accent6">
                  <a:lumMod val="75000"/>
                </a:schemeClr>
              </a:solidFill>
            </a:endParaRPr>
          </a:p>
        </p:txBody>
      </p:sp>
      <p:sp>
        <p:nvSpPr>
          <p:cNvPr id="7" name="6 Rectángulo redondeado"/>
          <p:cNvSpPr/>
          <p:nvPr/>
        </p:nvSpPr>
        <p:spPr>
          <a:xfrm>
            <a:off x="6577923" y="2642573"/>
            <a:ext cx="2232248"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C00000"/>
                </a:solidFill>
                <a:latin typeface="Times New Roman" pitchFamily="18" charset="0"/>
                <a:cs typeface="Times New Roman" pitchFamily="18" charset="0"/>
              </a:rPr>
              <a:t>el terrorismo</a:t>
            </a:r>
            <a:endParaRPr lang="es-ES" sz="2400" b="1" dirty="0">
              <a:solidFill>
                <a:srgbClr val="C00000"/>
              </a:solidFill>
            </a:endParaRPr>
          </a:p>
        </p:txBody>
      </p:sp>
      <p:sp>
        <p:nvSpPr>
          <p:cNvPr id="8" name="7 Rectángulo redondeado"/>
          <p:cNvSpPr/>
          <p:nvPr/>
        </p:nvSpPr>
        <p:spPr>
          <a:xfrm>
            <a:off x="6560316" y="3318616"/>
            <a:ext cx="2232248"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accent5">
                    <a:lumMod val="75000"/>
                  </a:schemeClr>
                </a:solidFill>
                <a:latin typeface="Times New Roman" pitchFamily="18" charset="0"/>
                <a:cs typeface="Times New Roman" pitchFamily="18" charset="0"/>
              </a:rPr>
              <a:t>los homicidios</a:t>
            </a:r>
            <a:endParaRPr lang="es-ES" sz="2400" b="1" dirty="0">
              <a:solidFill>
                <a:schemeClr val="accent5">
                  <a:lumMod val="75000"/>
                </a:schemeClr>
              </a:solidFill>
            </a:endParaRPr>
          </a:p>
        </p:txBody>
      </p:sp>
      <p:sp>
        <p:nvSpPr>
          <p:cNvPr id="9" name="8 Rectángulo redondeado"/>
          <p:cNvSpPr/>
          <p:nvPr/>
        </p:nvSpPr>
        <p:spPr>
          <a:xfrm>
            <a:off x="6577923" y="3861048"/>
            <a:ext cx="2232248" cy="720080"/>
          </a:xfrm>
          <a:prstGeom prst="roundRect">
            <a:avLst>
              <a:gd name="adj" fmla="val 196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7030A0"/>
                </a:solidFill>
                <a:latin typeface="Times New Roman" pitchFamily="18" charset="0"/>
                <a:cs typeface="Times New Roman" pitchFamily="18" charset="0"/>
              </a:rPr>
              <a:t>las injusticias sociales</a:t>
            </a:r>
            <a:endParaRPr lang="es-ES" sz="2400" b="1" dirty="0">
              <a:solidFill>
                <a:srgbClr val="7030A0"/>
              </a:solidFill>
            </a:endParaRPr>
          </a:p>
        </p:txBody>
      </p:sp>
      <p:sp>
        <p:nvSpPr>
          <p:cNvPr id="10" name="9 Rectángulo redondeado"/>
          <p:cNvSpPr/>
          <p:nvPr/>
        </p:nvSpPr>
        <p:spPr>
          <a:xfrm>
            <a:off x="6588224" y="4724546"/>
            <a:ext cx="2232248" cy="64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0070C0"/>
                </a:solidFill>
                <a:latin typeface="Times New Roman" pitchFamily="18" charset="0"/>
                <a:cs typeface="Times New Roman" pitchFamily="18" charset="0"/>
              </a:rPr>
              <a:t>la violencia domestica</a:t>
            </a:r>
            <a:endParaRPr lang="es-ES" sz="2400" b="1" dirty="0">
              <a:solidFill>
                <a:srgbClr val="0070C0"/>
              </a:solidFill>
            </a:endParaRPr>
          </a:p>
        </p:txBody>
      </p:sp>
      <p:sp>
        <p:nvSpPr>
          <p:cNvPr id="11" name="10 Rectángulo redondeado"/>
          <p:cNvSpPr/>
          <p:nvPr/>
        </p:nvSpPr>
        <p:spPr>
          <a:xfrm>
            <a:off x="6588224" y="5589240"/>
            <a:ext cx="2232248"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C000"/>
                </a:solidFill>
                <a:latin typeface="Times New Roman" pitchFamily="18" charset="0"/>
                <a:cs typeface="Times New Roman" pitchFamily="18" charset="0"/>
              </a:rPr>
              <a:t>la </a:t>
            </a:r>
            <a:r>
              <a:rPr lang="es-ES" sz="2400" b="1" dirty="0" smtClean="0">
                <a:solidFill>
                  <a:srgbClr val="FFC000"/>
                </a:solidFill>
                <a:latin typeface="Times New Roman" pitchFamily="18" charset="0"/>
                <a:cs typeface="Times New Roman" pitchFamily="18" charset="0"/>
              </a:rPr>
              <a:t>marginación </a:t>
            </a:r>
            <a:endParaRPr lang="es-ES" sz="2400" b="1" dirty="0">
              <a:solidFill>
                <a:srgbClr val="FFC000"/>
              </a:solidFill>
            </a:endParaRPr>
          </a:p>
        </p:txBody>
      </p:sp>
      <p:sp>
        <p:nvSpPr>
          <p:cNvPr id="12" name="11 Rectángulo redondeado"/>
          <p:cNvSpPr/>
          <p:nvPr/>
        </p:nvSpPr>
        <p:spPr>
          <a:xfrm>
            <a:off x="4328068" y="6021288"/>
            <a:ext cx="2232248" cy="64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00B050"/>
                </a:solidFill>
                <a:latin typeface="Times New Roman" pitchFamily="18" charset="0"/>
                <a:cs typeface="Times New Roman" pitchFamily="18" charset="0"/>
              </a:rPr>
              <a:t>la muerte de inocentes</a:t>
            </a:r>
            <a:endParaRPr lang="es-ES" sz="2400" b="1" dirty="0">
              <a:solidFill>
                <a:srgbClr val="00B050"/>
              </a:solidFill>
            </a:endParaRPr>
          </a:p>
        </p:txBody>
      </p:sp>
      <p:pic>
        <p:nvPicPr>
          <p:cNvPr id="1026" name="Picture 2" descr="F:\TEMAS DE 1º DE BACHILLERATO\soldadosloc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45" y="1772816"/>
            <a:ext cx="4815295" cy="359980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13 Conector recto de flecha"/>
          <p:cNvCxnSpPr/>
          <p:nvPr/>
        </p:nvCxnSpPr>
        <p:spPr>
          <a:xfrm>
            <a:off x="5076056" y="1196752"/>
            <a:ext cx="72008" cy="4752528"/>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cxnSp>
        <p:nvCxnSpPr>
          <p:cNvPr id="16" name="15 Conector recto de flecha"/>
          <p:cNvCxnSpPr/>
          <p:nvPr/>
        </p:nvCxnSpPr>
        <p:spPr>
          <a:xfrm>
            <a:off x="5112060" y="1592796"/>
            <a:ext cx="133214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17 Conector recto de flecha"/>
          <p:cNvCxnSpPr/>
          <p:nvPr/>
        </p:nvCxnSpPr>
        <p:spPr>
          <a:xfrm>
            <a:off x="5076056" y="2264074"/>
            <a:ext cx="1368152"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19 Conector recto de flecha"/>
          <p:cNvCxnSpPr/>
          <p:nvPr/>
        </p:nvCxnSpPr>
        <p:spPr>
          <a:xfrm>
            <a:off x="5112060" y="2894601"/>
            <a:ext cx="133214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23 Conector recto de flecha"/>
          <p:cNvCxnSpPr/>
          <p:nvPr/>
        </p:nvCxnSpPr>
        <p:spPr>
          <a:xfrm>
            <a:off x="5112060" y="4293096"/>
            <a:ext cx="133214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25 Conector recto de flecha"/>
          <p:cNvCxnSpPr/>
          <p:nvPr/>
        </p:nvCxnSpPr>
        <p:spPr>
          <a:xfrm>
            <a:off x="5112060" y="3534640"/>
            <a:ext cx="133214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8" name="27 Conector recto de flecha"/>
          <p:cNvCxnSpPr/>
          <p:nvPr/>
        </p:nvCxnSpPr>
        <p:spPr>
          <a:xfrm>
            <a:off x="5148064" y="4941168"/>
            <a:ext cx="1296144"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29 Conector recto de flecha"/>
          <p:cNvCxnSpPr/>
          <p:nvPr/>
        </p:nvCxnSpPr>
        <p:spPr>
          <a:xfrm>
            <a:off x="5148064" y="5589240"/>
            <a:ext cx="1296144" cy="14401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46458617"/>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inta curvada hacia abajo"/>
          <p:cNvSpPr/>
          <p:nvPr/>
        </p:nvSpPr>
        <p:spPr>
          <a:xfrm>
            <a:off x="179512" y="116632"/>
            <a:ext cx="8784976" cy="3096344"/>
          </a:xfrm>
          <a:prstGeom prst="ellipseRibbon">
            <a:avLst/>
          </a:prstGeom>
          <a:solidFill>
            <a:schemeClr val="tx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El verdadero mal que hay que extirpar de la tierra es el mal del pecado. Solo Jesucristo es el do «Cordero de Dios» (Jn 1, 16), que quita el pecado del mundo (Mc 2, 1-12)</a:t>
            </a:r>
            <a:endParaRPr lang="es-ES" sz="2400" dirty="0">
              <a:latin typeface="Times New Roman" pitchFamily="18" charset="0"/>
              <a:cs typeface="Times New Roman" pitchFamily="18" charset="0"/>
            </a:endParaRPr>
          </a:p>
        </p:txBody>
      </p:sp>
      <p:sp>
        <p:nvSpPr>
          <p:cNvPr id="5" name="4 Pergamino horizontal"/>
          <p:cNvSpPr/>
          <p:nvPr/>
        </p:nvSpPr>
        <p:spPr>
          <a:xfrm>
            <a:off x="179512" y="2924944"/>
            <a:ext cx="8784976" cy="3933056"/>
          </a:xfrm>
          <a:prstGeom prst="horizontalScroll">
            <a:avLst/>
          </a:prstGeom>
          <a:solidFill>
            <a:srgbClr val="7030A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latin typeface="Times New Roman" pitchFamily="18" charset="0"/>
                <a:cs typeface="Times New Roman" pitchFamily="18" charset="0"/>
              </a:rPr>
              <a:t>El Catecismo de la Iglesia Católica enseña: </a:t>
            </a:r>
          </a:p>
          <a:p>
            <a:pPr algn="just"/>
            <a:r>
              <a:rPr lang="es-ES" sz="2400" dirty="0" smtClean="0">
                <a:latin typeface="Times New Roman" pitchFamily="18" charset="0"/>
                <a:cs typeface="Times New Roman" pitchFamily="18" charset="0"/>
              </a:rPr>
              <a:t>«Son nuestras malas acciones las que han hecho sufrir a Nuestro Señor Jesucristo el suplicio de la cruz; sin ninguna duda los que se sumergen en los desórdenes y en el mal crucifican por su parte de nuevo al Hijo de Dios y le exponen a pública infamia (Hb 6, 6) (…). Cuando renegamos de él con nuestras acciones, ponemos de algún modo sobre Él nuestras manos criminales (CIC, nº 598).</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866385627"/>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435280" cy="994122"/>
          </a:xfrm>
        </p:spPr>
        <p:txBody>
          <a:bodyPr>
            <a:normAutofit/>
          </a:bodyPr>
          <a:lstStyle/>
          <a:p>
            <a:r>
              <a:rPr lang="es-ES" sz="2400" dirty="0" smtClean="0">
                <a:latin typeface="Times New Roman" pitchFamily="18" charset="0"/>
                <a:cs typeface="Times New Roman" pitchFamily="18" charset="0"/>
              </a:rPr>
              <a:t>	5. LA PASION DE CRISTO ILUMINA EL 	  	      	    MISTERIO DEL DOLOR</a:t>
            </a:r>
            <a:endParaRPr lang="es-ES" sz="2400" dirty="0">
              <a:latin typeface="Times New Roman" pitchFamily="18" charset="0"/>
              <a:cs typeface="Times New Roman" pitchFamily="18" charset="0"/>
            </a:endParaRPr>
          </a:p>
        </p:txBody>
      </p:sp>
      <p:sp>
        <p:nvSpPr>
          <p:cNvPr id="4" name="3 Rectángulo redondeado"/>
          <p:cNvSpPr/>
          <p:nvPr/>
        </p:nvSpPr>
        <p:spPr>
          <a:xfrm>
            <a:off x="251520" y="1196752"/>
            <a:ext cx="8496944" cy="1080120"/>
          </a:xfrm>
          <a:prstGeom prst="round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002060"/>
                </a:solidFill>
                <a:latin typeface="Times New Roman" pitchFamily="18" charset="0"/>
                <a:cs typeface="Times New Roman" pitchFamily="18" charset="0"/>
              </a:rPr>
              <a:t>Juan Pablo II paso por un cruel atentado terrorista (13 de mayo de 1981) y tuvo que sufrir varias intervenciones quirúrgicas, convirtiéndose en un experto en dolor.</a:t>
            </a:r>
            <a:endParaRPr lang="es-ES" sz="2400" dirty="0">
              <a:solidFill>
                <a:srgbClr val="002060"/>
              </a:solidFill>
              <a:latin typeface="Times New Roman" pitchFamily="18" charset="0"/>
              <a:cs typeface="Times New Roman" pitchFamily="18" charset="0"/>
            </a:endParaRPr>
          </a:p>
        </p:txBody>
      </p:sp>
      <p:pic>
        <p:nvPicPr>
          <p:cNvPr id="1026" name="Picture 2" descr="F:\TEMAS DE 1º DE BACHILLERATO\atentado_papa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670" y="2769326"/>
            <a:ext cx="3657600" cy="2819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redondeado"/>
          <p:cNvSpPr/>
          <p:nvPr/>
        </p:nvSpPr>
        <p:spPr>
          <a:xfrm>
            <a:off x="4211960" y="2420888"/>
            <a:ext cx="4752528" cy="4320480"/>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FFFF00"/>
                </a:solidFill>
                <a:latin typeface="Times New Roman" pitchFamily="18" charset="0"/>
                <a:cs typeface="Times New Roman" pitchFamily="18" charset="0"/>
              </a:rPr>
              <a:t>El sufrimiento es una realidad verdadera e incluso atroz y desgarradora. Dolores físicos, morales, espirituales afligen a la pobre humanidad de todos los tiempos. Debemos estar agradecidos a la ciencia, a la técnica, a la medicina, a las organizaciones que tratan de aliviar el sufrimiento; pero este siempre parece quedar victorioso. </a:t>
            </a:r>
            <a:endParaRPr lang="es-E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56814460"/>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16632"/>
            <a:ext cx="8856984" cy="6552728"/>
          </a:xfrm>
          <a:solidFill>
            <a:schemeClr val="accent5">
              <a:lumMod val="75000"/>
            </a:schemeClr>
          </a:solidFill>
        </p:spPr>
        <p:txBody>
          <a:bodyPr>
            <a:normAutofit lnSpcReduction="10000"/>
          </a:bodyPr>
          <a:lstStyle/>
          <a:p>
            <a:pPr algn="just">
              <a:buFont typeface="Wingdings" pitchFamily="2" charset="2"/>
              <a:buChar char="q"/>
            </a:pPr>
            <a:r>
              <a:rPr lang="es-ES" sz="2400" dirty="0" smtClean="0">
                <a:solidFill>
                  <a:srgbClr val="FFFF00"/>
                </a:solidFill>
                <a:latin typeface="Times New Roman" pitchFamily="18" charset="0"/>
                <a:cs typeface="Times New Roman" pitchFamily="18" charset="0"/>
              </a:rPr>
              <a:t>El cristiano posee la clave que permite descifrar el sentido del dolor. Jesucristo asumió todos los dolores físicos y morales y murió en un suplicio terrible, el creyente sabe desde entonces que el sufrimiento es camino de redención.</a:t>
            </a:r>
          </a:p>
          <a:p>
            <a:pPr algn="just">
              <a:buFont typeface="Wingdings" pitchFamily="2" charset="2"/>
              <a:buChar char="q"/>
            </a:pPr>
            <a:endParaRPr lang="es-ES" sz="2400" dirty="0">
              <a:latin typeface="Times New Roman" pitchFamily="18" charset="0"/>
              <a:cs typeface="Times New Roman" pitchFamily="18" charset="0"/>
            </a:endParaRPr>
          </a:p>
          <a:p>
            <a:pPr algn="just">
              <a:buFont typeface="Wingdings" pitchFamily="2" charset="2"/>
              <a:buChar char="q"/>
            </a:pPr>
            <a:endParaRPr lang="es-ES" sz="2400" dirty="0" smtClean="0">
              <a:latin typeface="Times New Roman" pitchFamily="18" charset="0"/>
              <a:cs typeface="Times New Roman" pitchFamily="18" charset="0"/>
            </a:endParaRPr>
          </a:p>
          <a:p>
            <a:pPr algn="just">
              <a:buFont typeface="Wingdings" pitchFamily="2" charset="2"/>
              <a:buChar char="q"/>
            </a:pPr>
            <a:endParaRPr lang="es-ES" sz="2400" dirty="0">
              <a:latin typeface="Times New Roman" pitchFamily="18" charset="0"/>
              <a:cs typeface="Times New Roman" pitchFamily="18" charset="0"/>
            </a:endParaRPr>
          </a:p>
          <a:p>
            <a:pPr algn="just">
              <a:buFont typeface="Wingdings" pitchFamily="2" charset="2"/>
              <a:buChar char="q"/>
            </a:pPr>
            <a:endParaRPr lang="es-ES" sz="2400" dirty="0" smtClean="0">
              <a:latin typeface="Times New Roman" pitchFamily="18" charset="0"/>
              <a:cs typeface="Times New Roman" pitchFamily="18" charset="0"/>
            </a:endParaRPr>
          </a:p>
          <a:p>
            <a:pPr algn="just">
              <a:buFont typeface="Wingdings" pitchFamily="2" charset="2"/>
              <a:buChar char="q"/>
            </a:pPr>
            <a:endParaRPr lang="es-ES" sz="2400" dirty="0">
              <a:latin typeface="Times New Roman" pitchFamily="18" charset="0"/>
              <a:cs typeface="Times New Roman" pitchFamily="18" charset="0"/>
            </a:endParaRPr>
          </a:p>
          <a:p>
            <a:pPr algn="just">
              <a:buFont typeface="Wingdings" pitchFamily="2" charset="2"/>
              <a:buChar char="q"/>
            </a:pPr>
            <a:endParaRPr lang="es-ES" sz="2400" dirty="0" smtClean="0">
              <a:latin typeface="Times New Roman" pitchFamily="18" charset="0"/>
              <a:cs typeface="Times New Roman" pitchFamily="18" charset="0"/>
            </a:endParaRPr>
          </a:p>
          <a:p>
            <a:pPr algn="just">
              <a:buFont typeface="Wingdings" pitchFamily="2" charset="2"/>
              <a:buChar char="q"/>
            </a:pPr>
            <a:endParaRPr lang="es-ES" sz="2400" dirty="0">
              <a:latin typeface="Times New Roman" pitchFamily="18" charset="0"/>
              <a:cs typeface="Times New Roman" pitchFamily="18" charset="0"/>
            </a:endParaRPr>
          </a:p>
          <a:p>
            <a:pPr algn="just">
              <a:buFont typeface="Wingdings" pitchFamily="2" charset="2"/>
              <a:buChar char="q"/>
            </a:pPr>
            <a:endParaRPr lang="es-ES" sz="2400" dirty="0" smtClean="0">
              <a:latin typeface="Times New Roman" pitchFamily="18" charset="0"/>
              <a:cs typeface="Times New Roman" pitchFamily="18" charset="0"/>
            </a:endParaRPr>
          </a:p>
          <a:p>
            <a:pPr algn="just">
              <a:buFont typeface="Wingdings" pitchFamily="2" charset="2"/>
              <a:buChar char="q"/>
            </a:pPr>
            <a:endParaRPr lang="es-ES" sz="2400" dirty="0">
              <a:latin typeface="Times New Roman" pitchFamily="18" charset="0"/>
              <a:cs typeface="Times New Roman" pitchFamily="18" charset="0"/>
            </a:endParaRPr>
          </a:p>
          <a:p>
            <a:pPr algn="just">
              <a:buFont typeface="Wingdings" pitchFamily="2" charset="2"/>
              <a:buChar char="q"/>
            </a:pPr>
            <a:r>
              <a:rPr lang="es-ES" sz="2400" dirty="0" smtClean="0">
                <a:solidFill>
                  <a:srgbClr val="FFFF00"/>
                </a:solidFill>
                <a:latin typeface="Times New Roman" pitchFamily="18" charset="0"/>
                <a:cs typeface="Times New Roman" pitchFamily="18" charset="0"/>
              </a:rPr>
              <a:t>El cristianismo apuesta por el amor y la felicidad: el fin del hombre es la perfecta felicidad. El dolor, se acepta como expiación por nuestros pecados, como purificación, como dolor de amor, en respuesta al amor de Jesucristo, es decir al amor con que Dios nos ha amado.</a:t>
            </a:r>
            <a:endParaRPr lang="es-ES" sz="2400" dirty="0">
              <a:solidFill>
                <a:srgbClr val="FFFF00"/>
              </a:solidFill>
              <a:latin typeface="Times New Roman" pitchFamily="18" charset="0"/>
              <a:cs typeface="Times New Roman" pitchFamily="18" charset="0"/>
            </a:endParaRPr>
          </a:p>
        </p:txBody>
      </p:sp>
      <p:pic>
        <p:nvPicPr>
          <p:cNvPr id="2050" name="Picture 2" descr="F:\TEMAS DE 1º DE BACHILLERATO\pasiondecrist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1431072"/>
            <a:ext cx="5080000" cy="353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543200"/>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268760"/>
            <a:ext cx="8784976" cy="5400600"/>
          </a:xfrm>
          <a:solidFill>
            <a:schemeClr val="accent5">
              <a:lumMod val="40000"/>
              <a:lumOff val="60000"/>
            </a:schemeClr>
          </a:solidFill>
          <a:effectLst>
            <a:glow rad="228600">
              <a:schemeClr val="accent1">
                <a:satMod val="175000"/>
                <a:alpha val="40000"/>
              </a:schemeClr>
            </a:glow>
          </a:effectLst>
          <a:scene3d>
            <a:camera prst="orthographicFront"/>
            <a:lightRig rig="threePt" dir="t"/>
          </a:scene3d>
          <a:sp3d>
            <a:bevelT w="139700" h="139700" prst="divot"/>
          </a:sp3d>
        </p:spPr>
        <p:txBody>
          <a:bodyPr>
            <a:normAutofit/>
          </a:bodyPr>
          <a:lstStyle/>
          <a:p>
            <a:pPr algn="just">
              <a:buFont typeface="Wingdings" pitchFamily="2" charset="2"/>
              <a:buChar char="v"/>
            </a:pPr>
            <a:r>
              <a:rPr lang="es-ES" sz="2400" dirty="0" smtClean="0">
                <a:latin typeface="Times New Roman" pitchFamily="18" charset="0"/>
                <a:cs typeface="Times New Roman" pitchFamily="18" charset="0"/>
              </a:rPr>
              <a:t>Si la misión salvadora de Jesús fue liberar al hombre del mal moral, es decir, del pecado, que ocasiona tantos males, también esta debe ser la misión que desarrolle la Iglesia a través de los siglos. </a:t>
            </a:r>
          </a:p>
          <a:p>
            <a:pPr algn="just">
              <a:buFont typeface="Wingdings" pitchFamily="2" charset="2"/>
              <a:buChar char="v"/>
            </a:pPr>
            <a:endParaRPr lang="es-ES" sz="2400" dirty="0" smtClean="0">
              <a:latin typeface="Times New Roman" pitchFamily="18" charset="0"/>
              <a:cs typeface="Times New Roman" pitchFamily="18" charset="0"/>
            </a:endParaRPr>
          </a:p>
          <a:p>
            <a:pPr algn="just">
              <a:buFont typeface="Wingdings" pitchFamily="2" charset="2"/>
              <a:buChar char="v"/>
            </a:pPr>
            <a:r>
              <a:rPr lang="es-ES" sz="2400" dirty="0" smtClean="0">
                <a:latin typeface="Times New Roman" pitchFamily="18" charset="0"/>
                <a:cs typeface="Times New Roman" pitchFamily="18" charset="0"/>
              </a:rPr>
              <a:t>El Concilio Vaticano II: «la misión propia que Cristo confió a su Iglesia no es de orden político, económico o social. El fin que le asignó es de orden religioso» (Gaudium et Spes, nº. 42).</a:t>
            </a:r>
          </a:p>
          <a:p>
            <a:pPr algn="just">
              <a:buFont typeface="Wingdings" pitchFamily="2" charset="2"/>
              <a:buChar char="v"/>
            </a:pPr>
            <a:endParaRPr lang="es-ES" sz="2400" dirty="0" smtClean="0">
              <a:latin typeface="Times New Roman" pitchFamily="18" charset="0"/>
              <a:cs typeface="Times New Roman" pitchFamily="18" charset="0"/>
            </a:endParaRPr>
          </a:p>
          <a:p>
            <a:pPr algn="just">
              <a:buFont typeface="Wingdings" pitchFamily="2" charset="2"/>
              <a:buChar char="v"/>
            </a:pPr>
            <a:r>
              <a:rPr lang="es-ES" sz="2400" dirty="0" smtClean="0">
                <a:latin typeface="Times New Roman" pitchFamily="18" charset="0"/>
                <a:cs typeface="Times New Roman" pitchFamily="18" charset="0"/>
              </a:rPr>
              <a:t>La salvación alcanzada por la muerte redentora de Jesucristo abarca la totalidad de la existencia humana, si se aplican los efectos de esa redención, también la convivencia social será beneficiaria de los frutos de la salvación.</a:t>
            </a:r>
          </a:p>
          <a:p>
            <a:pPr algn="just">
              <a:buFont typeface="Wingdings" pitchFamily="2" charset="2"/>
              <a:buChar char="v"/>
            </a:pPr>
            <a:endParaRPr lang="es-ES" sz="2400" dirty="0">
              <a:latin typeface="Times New Roman" pitchFamily="18" charset="0"/>
              <a:cs typeface="Times New Roman" pitchFamily="18" charset="0"/>
            </a:endParaRPr>
          </a:p>
        </p:txBody>
      </p:sp>
      <p:sp>
        <p:nvSpPr>
          <p:cNvPr id="3" name="2 Título"/>
          <p:cNvSpPr>
            <a:spLocks noGrp="1"/>
          </p:cNvSpPr>
          <p:nvPr>
            <p:ph type="title"/>
          </p:nvPr>
        </p:nvSpPr>
        <p:spPr>
          <a:xfrm>
            <a:off x="539552" y="116632"/>
            <a:ext cx="8229600" cy="1152128"/>
          </a:xfrm>
        </p:spPr>
        <p:txBody>
          <a:bodyPr>
            <a:normAutofit/>
          </a:bodyPr>
          <a:lstStyle/>
          <a:p>
            <a:r>
              <a:rPr lang="es-ES" sz="2400" dirty="0">
                <a:latin typeface="Times New Roman" pitchFamily="18" charset="0"/>
                <a:cs typeface="Times New Roman" pitchFamily="18" charset="0"/>
              </a:rPr>
              <a:t> </a:t>
            </a:r>
            <a:r>
              <a:rPr lang="es-ES" sz="2400" dirty="0" smtClean="0">
                <a:latin typeface="Times New Roman" pitchFamily="18" charset="0"/>
                <a:cs typeface="Times New Roman" pitchFamily="18" charset="0"/>
              </a:rPr>
              <a:t>        6. EL CRISTIANO DEBE TRABAJAR POR 	    	 CONSTRUIR EL REINO DE DIOS EN EL MUNDO</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01653273"/>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16632"/>
            <a:ext cx="8928992" cy="6624736"/>
          </a:xfrm>
        </p:spPr>
        <p:txBody>
          <a:bodyPr>
            <a:normAutofit/>
          </a:bodyPr>
          <a:lstStyle/>
          <a:p>
            <a:pPr marL="109728" indent="0">
              <a:buNone/>
            </a:pPr>
            <a:r>
              <a:rPr lang="es-ES" sz="2400" dirty="0" smtClean="0">
                <a:solidFill>
                  <a:srgbClr val="C00000"/>
                </a:solidFill>
                <a:latin typeface="Times New Roman" pitchFamily="18" charset="0"/>
                <a:cs typeface="Times New Roman" pitchFamily="18" charset="0"/>
              </a:rPr>
              <a:t>Incumbe a los creyentes la obligación de combatir el sufrimiento y el dolor en la medida en que esté en sus manos. </a:t>
            </a:r>
            <a:r>
              <a:rPr lang="es-ES" sz="2400" b="1" dirty="0" smtClean="0">
                <a:solidFill>
                  <a:srgbClr val="00B050"/>
                </a:solidFill>
                <a:latin typeface="Times New Roman" pitchFamily="18" charset="0"/>
                <a:cs typeface="Times New Roman" pitchFamily="18" charset="0"/>
              </a:rPr>
              <a:t>El cristiano tiene tres medios para cumplir esta tarea:</a:t>
            </a:r>
          </a:p>
          <a:p>
            <a:pPr marL="566928" indent="-457200">
              <a:buFont typeface="+mj-lt"/>
              <a:buAutoNum type="arabicPeriod"/>
            </a:pPr>
            <a:r>
              <a:rPr lang="es-ES" sz="2400" b="1" dirty="0" smtClean="0">
                <a:solidFill>
                  <a:srgbClr val="002060"/>
                </a:solidFill>
                <a:latin typeface="Times New Roman" pitchFamily="18" charset="0"/>
                <a:cs typeface="Times New Roman" pitchFamily="18" charset="0"/>
              </a:rPr>
              <a:t>No ocasionando dolores inútiles.</a:t>
            </a:r>
          </a:p>
          <a:p>
            <a:pPr marL="566928" indent="-457200">
              <a:buFont typeface="+mj-lt"/>
              <a:buAutoNum type="arabicPeriod"/>
            </a:pPr>
            <a:r>
              <a:rPr lang="es-ES" sz="2400" b="1" dirty="0" smtClean="0">
                <a:solidFill>
                  <a:srgbClr val="002060"/>
                </a:solidFill>
                <a:latin typeface="Times New Roman" pitchFamily="18" charset="0"/>
                <a:cs typeface="Times New Roman" pitchFamily="18" charset="0"/>
              </a:rPr>
              <a:t>Combatiendo aquellos males </a:t>
            </a:r>
            <a:r>
              <a:rPr lang="es-ES" sz="2400" dirty="0" smtClean="0">
                <a:solidFill>
                  <a:srgbClr val="002060"/>
                </a:solidFill>
                <a:latin typeface="Times New Roman" pitchFamily="18" charset="0"/>
                <a:cs typeface="Times New Roman" pitchFamily="18" charset="0"/>
              </a:rPr>
              <a:t>que pueden ser eliminados o disminuidos.</a:t>
            </a:r>
          </a:p>
          <a:p>
            <a:pPr marL="566928" indent="-457200">
              <a:buFont typeface="+mj-lt"/>
              <a:buAutoNum type="arabicPeriod"/>
            </a:pPr>
            <a:r>
              <a:rPr lang="es-ES" sz="2400" b="1" dirty="0" smtClean="0">
                <a:solidFill>
                  <a:srgbClr val="002060"/>
                </a:solidFill>
                <a:latin typeface="Times New Roman" pitchFamily="18" charset="0"/>
                <a:cs typeface="Times New Roman" pitchFamily="18" charset="0"/>
              </a:rPr>
              <a:t>Luchando para erradicar todos los males injustos </a:t>
            </a:r>
            <a:r>
              <a:rPr lang="es-ES" sz="2400" dirty="0" smtClean="0">
                <a:solidFill>
                  <a:srgbClr val="002060"/>
                </a:solidFill>
                <a:latin typeface="Times New Roman" pitchFamily="18" charset="0"/>
                <a:cs typeface="Times New Roman" pitchFamily="18" charset="0"/>
              </a:rPr>
              <a:t>que se dan en la convivencia social, con el fin de hacer más humana y cristiana la vida sobre la tierra</a:t>
            </a:r>
            <a:r>
              <a:rPr lang="es-ES" sz="2400" dirty="0" smtClean="0">
                <a:latin typeface="Times New Roman" pitchFamily="18" charset="0"/>
                <a:cs typeface="Times New Roman" pitchFamily="18" charset="0"/>
              </a:rPr>
              <a:t>.</a:t>
            </a:r>
            <a:endParaRPr lang="es-ES" sz="2400" dirty="0">
              <a:latin typeface="Times New Roman" pitchFamily="18" charset="0"/>
              <a:cs typeface="Times New Roman" pitchFamily="18" charset="0"/>
            </a:endParaRPr>
          </a:p>
        </p:txBody>
      </p:sp>
      <p:pic>
        <p:nvPicPr>
          <p:cNvPr id="3074" name="Picture 2" descr="F:\TEMAS DE 1º DE BACHILLERATO\0a0aaaenacc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124" y="3284984"/>
            <a:ext cx="2952328" cy="33973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3 Rectángulo redondeado"/>
          <p:cNvSpPr/>
          <p:nvPr/>
        </p:nvSpPr>
        <p:spPr>
          <a:xfrm>
            <a:off x="395536" y="4520154"/>
            <a:ext cx="4536504" cy="10376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B0F0"/>
                </a:solidFill>
                <a:latin typeface="Times New Roman" pitchFamily="18" charset="0"/>
                <a:cs typeface="Times New Roman" pitchFamily="18" charset="0"/>
              </a:rPr>
              <a:t>Ayuda humanitaria en Bangkok tras el azote de tsunamis en las costas el 1 de enero de 2005.</a:t>
            </a:r>
            <a:endParaRPr lang="es-ES" sz="2400" b="1"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531305027"/>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36713"/>
            <a:ext cx="8712967" cy="5832648"/>
          </a:xfrm>
        </p:spPr>
        <p:txBody>
          <a:bodyPr>
            <a:normAutofit/>
          </a:bodyPr>
          <a:lstStyle/>
          <a:p>
            <a:pPr marL="0" indent="0">
              <a:buNone/>
            </a:pPr>
            <a:r>
              <a:rPr lang="es-ES" sz="2400" b="1" dirty="0" smtClean="0">
                <a:solidFill>
                  <a:srgbClr val="C00000"/>
                </a:solidFill>
                <a:latin typeface="Times New Roman" pitchFamily="18" charset="0"/>
                <a:cs typeface="Times New Roman" pitchFamily="18" charset="0"/>
              </a:rPr>
              <a:t>1. EL HOMBRE ESTA NECESITADO DE SALVACION.</a:t>
            </a:r>
          </a:p>
          <a:p>
            <a:pPr marL="0" indent="0">
              <a:buNone/>
            </a:pPr>
            <a:r>
              <a:rPr lang="es-ES" sz="2400" dirty="0">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El hecho del sufrimiento.</a:t>
            </a:r>
          </a:p>
          <a:p>
            <a:pPr marL="0" indent="0">
              <a:buNone/>
            </a:pPr>
            <a:r>
              <a:rPr lang="es-ES" sz="2400" b="1" dirty="0">
                <a:solidFill>
                  <a:srgbClr val="00B0F0"/>
                </a:solidFill>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Los intentos humanos de salvación.</a:t>
            </a:r>
          </a:p>
          <a:p>
            <a:pPr marL="0" indent="0">
              <a:buNone/>
            </a:pPr>
            <a:r>
              <a:rPr lang="es-ES" sz="2400" b="1" dirty="0" smtClean="0">
                <a:solidFill>
                  <a:srgbClr val="C00000"/>
                </a:solidFill>
                <a:latin typeface="Times New Roman" pitchFamily="18" charset="0"/>
                <a:cs typeface="Times New Roman" pitchFamily="18" charset="0"/>
              </a:rPr>
              <a:t>2. LA SALVACION NOS VIENE POR MEDIO DE CRISTO.</a:t>
            </a:r>
            <a:r>
              <a:rPr lang="es-ES" sz="2400" b="1" dirty="0" smtClean="0">
                <a:solidFill>
                  <a:srgbClr val="92D050"/>
                </a:solidFill>
                <a:latin typeface="Times New Roman" pitchFamily="18" charset="0"/>
                <a:cs typeface="Times New Roman" pitchFamily="18" charset="0"/>
              </a:rPr>
              <a:t>	                       </a:t>
            </a:r>
          </a:p>
          <a:p>
            <a:pPr marL="0" indent="0">
              <a:buNone/>
            </a:pPr>
            <a:r>
              <a:rPr lang="es-ES" sz="2400" dirty="0">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Salvar significa liberar del mal radical: el pecado.</a:t>
            </a:r>
          </a:p>
          <a:p>
            <a:pPr marL="0" indent="0">
              <a:buNone/>
            </a:pPr>
            <a:r>
              <a:rPr lang="es-ES" sz="2400" b="1" dirty="0">
                <a:solidFill>
                  <a:srgbClr val="00B0F0"/>
                </a:solidFill>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La salvación obrada por Jesucristo.</a:t>
            </a:r>
          </a:p>
          <a:p>
            <a:pPr marL="0" indent="0">
              <a:buNone/>
            </a:pPr>
            <a:r>
              <a:rPr lang="es-ES" sz="2400" b="1" dirty="0" smtClean="0">
                <a:solidFill>
                  <a:srgbClr val="C00000"/>
                </a:solidFill>
                <a:latin typeface="Times New Roman" pitchFamily="18" charset="0"/>
                <a:cs typeface="Times New Roman" pitchFamily="18" charset="0"/>
              </a:rPr>
              <a:t>3. LA PASION DE CRISTO Y EL MISTERIO DEL DOLOR</a:t>
            </a:r>
          </a:p>
          <a:p>
            <a:pPr marL="0" indent="0">
              <a:buNone/>
            </a:pPr>
            <a:r>
              <a:rPr lang="es-ES" sz="2400" dirty="0">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Cristo resucitado ilumina el misterio del dolor.</a:t>
            </a:r>
          </a:p>
          <a:p>
            <a:pPr marL="0" indent="0">
              <a:buNone/>
            </a:pPr>
            <a:r>
              <a:rPr lang="es-ES" sz="2400" b="1" dirty="0">
                <a:solidFill>
                  <a:srgbClr val="00B0F0"/>
                </a:solidFill>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Los cristianos estamos llamados a construir un mundo      	   mejor.</a:t>
            </a:r>
          </a:p>
          <a:p>
            <a:pPr marL="0" indent="0">
              <a:buNone/>
            </a:pPr>
            <a:r>
              <a:rPr lang="es-ES" sz="2400" b="1" dirty="0" smtClean="0">
                <a:solidFill>
                  <a:srgbClr val="C00000"/>
                </a:solidFill>
                <a:latin typeface="Times New Roman" pitchFamily="18" charset="0"/>
                <a:cs typeface="Times New Roman" pitchFamily="18" charset="0"/>
              </a:rPr>
              <a:t>4. LA SALVACION FUERA DE LA IGLESIA.</a:t>
            </a:r>
          </a:p>
          <a:p>
            <a:pPr marL="0" indent="0">
              <a:buNone/>
            </a:pPr>
            <a:r>
              <a:rPr lang="es-ES" sz="2400" dirty="0">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Los cristianos y la salvación.</a:t>
            </a:r>
          </a:p>
          <a:p>
            <a:pPr marL="0" indent="0">
              <a:buNone/>
            </a:pPr>
            <a:r>
              <a:rPr lang="es-ES" sz="2400" b="1" dirty="0">
                <a:solidFill>
                  <a:srgbClr val="00B0F0"/>
                </a:solidFill>
                <a:latin typeface="Times New Roman" pitchFamily="18" charset="0"/>
                <a:cs typeface="Times New Roman" pitchFamily="18" charset="0"/>
              </a:rPr>
              <a:t>	</a:t>
            </a:r>
            <a:r>
              <a:rPr lang="es-ES" sz="2400" b="1" dirty="0" smtClean="0">
                <a:solidFill>
                  <a:srgbClr val="00B0F0"/>
                </a:solidFill>
                <a:latin typeface="Times New Roman" pitchFamily="18" charset="0"/>
                <a:cs typeface="Times New Roman" pitchFamily="18" charset="0"/>
              </a:rPr>
              <a:t>- La salvación de los no cristianos.</a:t>
            </a:r>
            <a:endParaRPr lang="es-ES" sz="2400" b="1" dirty="0">
              <a:solidFill>
                <a:srgbClr val="00B0F0"/>
              </a:solidFill>
              <a:latin typeface="Times New Roman" pitchFamily="18" charset="0"/>
              <a:cs typeface="Times New Roman" pitchFamily="18" charset="0"/>
            </a:endParaRPr>
          </a:p>
        </p:txBody>
      </p:sp>
      <p:sp>
        <p:nvSpPr>
          <p:cNvPr id="2" name="1 Título"/>
          <p:cNvSpPr>
            <a:spLocks noGrp="1"/>
          </p:cNvSpPr>
          <p:nvPr>
            <p:ph type="title"/>
          </p:nvPr>
        </p:nvSpPr>
        <p:spPr>
          <a:xfrm>
            <a:off x="971600" y="116633"/>
            <a:ext cx="4536503" cy="720080"/>
          </a:xfrm>
        </p:spPr>
        <p:txBody>
          <a:bodyPr/>
          <a:lstStyle/>
          <a:p>
            <a:r>
              <a:rPr lang="es-ES" sz="2400" b="1" dirty="0" smtClean="0">
                <a:solidFill>
                  <a:srgbClr val="00B050"/>
                </a:solidFill>
                <a:latin typeface="Times New Roman" pitchFamily="18" charset="0"/>
                <a:cs typeface="Times New Roman" pitchFamily="18" charset="0"/>
              </a:rPr>
              <a:t>ESQUEMA DE LA UNIDAD</a:t>
            </a:r>
            <a:endParaRPr lang="es-ES" sz="24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799731582"/>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634082"/>
          </a:xfrm>
        </p:spPr>
        <p:txBody>
          <a:bodyPr>
            <a:normAutofit/>
          </a:bodyPr>
          <a:lstStyle/>
          <a:p>
            <a:r>
              <a:rPr lang="es-ES" sz="2400" smtClean="0">
                <a:latin typeface="Times New Roman" pitchFamily="18" charset="0"/>
                <a:cs typeface="Times New Roman" pitchFamily="18" charset="0"/>
              </a:rPr>
              <a:t>	7. LA SALVACION FUERA DE LA IGLESIA</a:t>
            </a:r>
            <a:endParaRPr lang="es-ES" sz="2400" dirty="0">
              <a:latin typeface="Times New Roman" pitchFamily="18" charset="0"/>
              <a:cs typeface="Times New Roman" pitchFamily="18" charset="0"/>
            </a:endParaRPr>
          </a:p>
        </p:txBody>
      </p:sp>
      <p:sp>
        <p:nvSpPr>
          <p:cNvPr id="4" name="3 Rectángulo redondeado"/>
          <p:cNvSpPr/>
          <p:nvPr/>
        </p:nvSpPr>
        <p:spPr>
          <a:xfrm>
            <a:off x="251520" y="980728"/>
            <a:ext cx="820891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salvación del hombre se realiza por Jesucristo en la Iglesia.</a:t>
            </a:r>
            <a:endParaRPr lang="es-ES" sz="2400" dirty="0">
              <a:latin typeface="Times New Roman" pitchFamily="18" charset="0"/>
              <a:cs typeface="Times New Roman" pitchFamily="18" charset="0"/>
            </a:endParaRPr>
          </a:p>
        </p:txBody>
      </p:sp>
      <p:sp>
        <p:nvSpPr>
          <p:cNvPr id="6" name="5 Recortar rectángulo de esquina diagonal"/>
          <p:cNvSpPr/>
          <p:nvPr/>
        </p:nvSpPr>
        <p:spPr>
          <a:xfrm>
            <a:off x="4211960" y="1700808"/>
            <a:ext cx="4536504" cy="864096"/>
          </a:xfrm>
          <a:prstGeom prst="snip2Diag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¿Cómo se salvan quienes no pertenecen a la Iglesia Católica?.</a:t>
            </a:r>
            <a:endParaRPr lang="es-ES" sz="2400" dirty="0">
              <a:latin typeface="Times New Roman" pitchFamily="18" charset="0"/>
              <a:cs typeface="Times New Roman" pitchFamily="18" charset="0"/>
            </a:endParaRPr>
          </a:p>
        </p:txBody>
      </p:sp>
      <p:sp>
        <p:nvSpPr>
          <p:cNvPr id="7" name="6 Recortar rectángulo de esquina diagonal"/>
          <p:cNvSpPr/>
          <p:nvPr/>
        </p:nvSpPr>
        <p:spPr>
          <a:xfrm>
            <a:off x="4211960" y="2564904"/>
            <a:ext cx="4536504" cy="576064"/>
          </a:xfrm>
          <a:prstGeom prst="snip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¿Y los que no creen en Jesucristo?</a:t>
            </a:r>
            <a:endParaRPr lang="es-ES" sz="2400" dirty="0">
              <a:latin typeface="Times New Roman" pitchFamily="18" charset="0"/>
              <a:cs typeface="Times New Roman" pitchFamily="18" charset="0"/>
            </a:endParaRPr>
          </a:p>
        </p:txBody>
      </p:sp>
      <p:sp>
        <p:nvSpPr>
          <p:cNvPr id="5" name="4 Elipse"/>
          <p:cNvSpPr/>
          <p:nvPr/>
        </p:nvSpPr>
        <p:spPr>
          <a:xfrm>
            <a:off x="251520" y="2492896"/>
            <a:ext cx="2664296" cy="648072"/>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Interrogantes:</a:t>
            </a:r>
            <a:endParaRPr lang="es-ES" sz="2400" dirty="0">
              <a:latin typeface="Times New Roman" pitchFamily="18" charset="0"/>
              <a:cs typeface="Times New Roman" pitchFamily="18" charset="0"/>
            </a:endParaRPr>
          </a:p>
        </p:txBody>
      </p:sp>
      <p:sp>
        <p:nvSpPr>
          <p:cNvPr id="8" name="7 Recortar rectángulo de esquina diagonal"/>
          <p:cNvSpPr/>
          <p:nvPr/>
        </p:nvSpPr>
        <p:spPr>
          <a:xfrm>
            <a:off x="4211960" y="3140968"/>
            <a:ext cx="4536504" cy="1152128"/>
          </a:xfrm>
          <a:prstGeom prst="snip2Diag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¿Y los millones de hombres y mujeres honrados, pero no creyentes?</a:t>
            </a:r>
            <a:endParaRPr lang="es-ES" sz="2400" dirty="0">
              <a:latin typeface="Times New Roman" pitchFamily="18" charset="0"/>
              <a:cs typeface="Times New Roman" pitchFamily="18" charset="0"/>
            </a:endParaRPr>
          </a:p>
        </p:txBody>
      </p:sp>
      <p:cxnSp>
        <p:nvCxnSpPr>
          <p:cNvPr id="10" name="9 Conector recto de flecha"/>
          <p:cNvCxnSpPr>
            <a:stCxn id="5" idx="6"/>
          </p:cNvCxnSpPr>
          <p:nvPr/>
        </p:nvCxnSpPr>
        <p:spPr>
          <a:xfrm flipV="1">
            <a:off x="2915816" y="2132856"/>
            <a:ext cx="1152128" cy="684076"/>
          </a:xfrm>
          <a:prstGeom prst="straightConnector1">
            <a:avLst/>
          </a:prstGeom>
          <a:ln>
            <a:solidFill>
              <a:srgbClr val="00B050"/>
            </a:solidFill>
            <a:tailEnd type="arrow"/>
          </a:ln>
        </p:spPr>
        <p:style>
          <a:lnRef idx="2">
            <a:schemeClr val="accent5"/>
          </a:lnRef>
          <a:fillRef idx="0">
            <a:schemeClr val="accent5"/>
          </a:fillRef>
          <a:effectRef idx="1">
            <a:schemeClr val="accent5"/>
          </a:effectRef>
          <a:fontRef idx="minor">
            <a:schemeClr val="tx1"/>
          </a:fontRef>
        </p:style>
      </p:cxnSp>
      <p:cxnSp>
        <p:nvCxnSpPr>
          <p:cNvPr id="12" name="11 Conector recto de flecha"/>
          <p:cNvCxnSpPr>
            <a:stCxn id="5" idx="6"/>
          </p:cNvCxnSpPr>
          <p:nvPr/>
        </p:nvCxnSpPr>
        <p:spPr>
          <a:xfrm>
            <a:off x="2915816" y="2816932"/>
            <a:ext cx="1152128" cy="0"/>
          </a:xfrm>
          <a:prstGeom prst="straightConnector1">
            <a:avLst/>
          </a:prstGeom>
          <a:ln>
            <a:solidFill>
              <a:srgbClr val="002060"/>
            </a:solidFill>
            <a:tailEnd type="arrow"/>
          </a:ln>
        </p:spPr>
        <p:style>
          <a:lnRef idx="2">
            <a:schemeClr val="accent5"/>
          </a:lnRef>
          <a:fillRef idx="0">
            <a:schemeClr val="accent5"/>
          </a:fillRef>
          <a:effectRef idx="1">
            <a:schemeClr val="accent5"/>
          </a:effectRef>
          <a:fontRef idx="minor">
            <a:schemeClr val="tx1"/>
          </a:fontRef>
        </p:style>
      </p:cxnSp>
      <p:cxnSp>
        <p:nvCxnSpPr>
          <p:cNvPr id="14" name="13 Conector recto de flecha"/>
          <p:cNvCxnSpPr>
            <a:stCxn id="5" idx="6"/>
          </p:cNvCxnSpPr>
          <p:nvPr/>
        </p:nvCxnSpPr>
        <p:spPr>
          <a:xfrm>
            <a:off x="2915816" y="2816932"/>
            <a:ext cx="1152128" cy="684076"/>
          </a:xfrm>
          <a:prstGeom prst="straightConnector1">
            <a:avLst/>
          </a:prstGeom>
          <a:ln>
            <a:solidFill>
              <a:srgbClr val="FF0000"/>
            </a:solidFill>
            <a:tailEnd type="arrow"/>
          </a:ln>
        </p:spPr>
        <p:style>
          <a:lnRef idx="2">
            <a:schemeClr val="accent5"/>
          </a:lnRef>
          <a:fillRef idx="0">
            <a:schemeClr val="accent5"/>
          </a:fillRef>
          <a:effectRef idx="1">
            <a:schemeClr val="accent5"/>
          </a:effectRef>
          <a:fontRef idx="minor">
            <a:schemeClr val="tx1"/>
          </a:fontRef>
        </p:style>
      </p:cxnSp>
      <p:sp>
        <p:nvSpPr>
          <p:cNvPr id="15" name="14 Rectángulo redondeado"/>
          <p:cNvSpPr/>
          <p:nvPr/>
        </p:nvSpPr>
        <p:spPr>
          <a:xfrm>
            <a:off x="467544" y="5265204"/>
            <a:ext cx="8280920" cy="1224136"/>
          </a:xfrm>
          <a:prstGeom prst="roundRect">
            <a:avLst/>
          </a:prstGeom>
          <a:solidFill>
            <a:srgbClr val="00206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tradición de la Iglesia, ha admitido la posibilidad de la salvación eterna de personas que, sin ninguna culpa por su parte, no han recibido la luz de Cristo y no pertenecen a la Iglesia.</a:t>
            </a:r>
            <a:endParaRPr lang="es-ES" sz="2400" dirty="0">
              <a:latin typeface="Times New Roman" pitchFamily="18" charset="0"/>
              <a:cs typeface="Times New Roman" pitchFamily="18" charset="0"/>
            </a:endParaRPr>
          </a:p>
        </p:txBody>
      </p:sp>
      <p:sp>
        <p:nvSpPr>
          <p:cNvPr id="24" name="23 Flecha abajo"/>
          <p:cNvSpPr/>
          <p:nvPr/>
        </p:nvSpPr>
        <p:spPr>
          <a:xfrm>
            <a:off x="6156176" y="4437112"/>
            <a:ext cx="576064"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275006705"/>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8681"/>
            <a:ext cx="9144000" cy="6849319"/>
          </a:xfrm>
          <a:scene3d>
            <a:camera prst="orthographicFront"/>
            <a:lightRig rig="threePt" dir="t"/>
          </a:scene3d>
          <a:sp3d>
            <a:bevelT w="152400" h="50800" prst="softRound"/>
          </a:sp3d>
        </p:spPr>
        <p:txBody>
          <a:bodyPr>
            <a:normAutofit/>
          </a:bodyPr>
          <a:lstStyle/>
          <a:p>
            <a:pPr marL="109728" indent="0">
              <a:buNone/>
            </a:pPr>
            <a:r>
              <a:rPr lang="es-ES" sz="2400" b="1" dirty="0" smtClean="0">
                <a:solidFill>
                  <a:srgbClr val="0070C0"/>
                </a:solidFill>
                <a:latin typeface="Times New Roman" pitchFamily="18" charset="0"/>
                <a:cs typeface="Times New Roman" pitchFamily="18" charset="0"/>
              </a:rPr>
              <a:t>Dos maneras de explicación:</a:t>
            </a:r>
          </a:p>
          <a:p>
            <a:pPr marL="109728" indent="0">
              <a:buNone/>
            </a:pPr>
            <a:endParaRPr lang="es-ES" sz="2400" b="1" dirty="0">
              <a:solidFill>
                <a:srgbClr val="0070C0"/>
              </a:solidFill>
              <a:latin typeface="Times New Roman" pitchFamily="18" charset="0"/>
              <a:cs typeface="Times New Roman" pitchFamily="18" charset="0"/>
            </a:endParaRPr>
          </a:p>
          <a:p>
            <a:pPr marL="566928" indent="-457200" algn="just">
              <a:buFont typeface="+mj-lt"/>
              <a:buAutoNum type="arabicPeriod"/>
            </a:pPr>
            <a:r>
              <a:rPr lang="es-ES" sz="2400" b="1" dirty="0" smtClean="0">
                <a:solidFill>
                  <a:srgbClr val="C00000"/>
                </a:solidFill>
                <a:latin typeface="Times New Roman" pitchFamily="18" charset="0"/>
                <a:cs typeface="Times New Roman" pitchFamily="18" charset="0"/>
              </a:rPr>
              <a:t>Se puede profesar la fe en Jesucristo de una forma explicita, pero también implícita. Personas que son fieles a sus propias creencias religiosas, siguen su conciencia y viven honradamente son cristianos implícitos.</a:t>
            </a:r>
          </a:p>
          <a:p>
            <a:pPr marL="566928" indent="-457200" algn="just">
              <a:buFont typeface="+mj-lt"/>
              <a:buAutoNum type="arabicPeriod"/>
            </a:pPr>
            <a:r>
              <a:rPr lang="es-ES" sz="2400" b="1" dirty="0" smtClean="0">
                <a:solidFill>
                  <a:srgbClr val="00B050"/>
                </a:solidFill>
                <a:latin typeface="Times New Roman" pitchFamily="18" charset="0"/>
                <a:cs typeface="Times New Roman" pitchFamily="18" charset="0"/>
              </a:rPr>
              <a:t>Jesús muchas veces sanó a enfermos sin necesidad de estar en presencia de ellos, «a distancia». Jesucristo puede salvar «a distancia», a los que se hallan lejos de la Iglesia sin culpa propia.</a:t>
            </a:r>
            <a:endParaRPr lang="es-ES" sz="2400" b="1" dirty="0">
              <a:solidFill>
                <a:srgbClr val="00B050"/>
              </a:solidFill>
              <a:latin typeface="Times New Roman" pitchFamily="18" charset="0"/>
              <a:cs typeface="Times New Roman" pitchFamily="18" charset="0"/>
            </a:endParaRPr>
          </a:p>
        </p:txBody>
      </p:sp>
      <p:pic>
        <p:nvPicPr>
          <p:cNvPr id="1026" name="Picture 2" descr="F:\TEMAS DE 1º DE BACHILLERATO\316179561_f7965b3c7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717032"/>
            <a:ext cx="4608512" cy="3024336"/>
          </a:xfrm>
          <a:prstGeom prst="rect">
            <a:avLst/>
          </a:prstGeom>
          <a:noFill/>
          <a:extLst>
            <a:ext uri="{909E8E84-426E-40DD-AFC4-6F175D3DCCD1}">
              <a14:hiddenFill xmlns:a14="http://schemas.microsoft.com/office/drawing/2010/main">
                <a:solidFill>
                  <a:srgbClr val="FFFFFF"/>
                </a:solidFill>
              </a14:hiddenFill>
            </a:ext>
          </a:extLst>
        </p:spPr>
      </p:pic>
      <p:sp>
        <p:nvSpPr>
          <p:cNvPr id="4" name="3 Recortar rectángulo de esquina diagonal"/>
          <p:cNvSpPr/>
          <p:nvPr/>
        </p:nvSpPr>
        <p:spPr>
          <a:xfrm>
            <a:off x="5267577" y="6165304"/>
            <a:ext cx="3600400" cy="504056"/>
          </a:xfrm>
          <a:prstGeom prst="snip2Diag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chemeClr val="bg2">
                    <a:lumMod val="50000"/>
                  </a:schemeClr>
                </a:solidFill>
                <a:latin typeface="Times New Roman" pitchFamily="18" charset="0"/>
                <a:cs typeface="Times New Roman" pitchFamily="18" charset="0"/>
              </a:rPr>
              <a:t>Jóvenes monjes budistas</a:t>
            </a:r>
            <a:endParaRPr lang="es-ES" sz="2400" b="1"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79383630"/>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251520" y="260648"/>
            <a:ext cx="8568952" cy="936104"/>
          </a:xfrm>
          <a:prstGeom prst="snip2DiagRect">
            <a:avLst/>
          </a:prstGeom>
          <a:solidFill>
            <a:srgbClr val="92D05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rgbClr val="006600"/>
                </a:solidFill>
                <a:latin typeface="Times New Roman" pitchFamily="18" charset="0"/>
                <a:cs typeface="Times New Roman" pitchFamily="18" charset="0"/>
              </a:rPr>
              <a:t>«Con la venida de Jesucristo Salvador, Dios ha establecido la Iglesia para la salvación de todos los hombres» (Hch 17, 30-31).</a:t>
            </a:r>
            <a:endParaRPr lang="es-ES" sz="2400" dirty="0">
              <a:solidFill>
                <a:srgbClr val="006600"/>
              </a:solidFill>
              <a:latin typeface="Times New Roman" pitchFamily="18" charset="0"/>
              <a:cs typeface="Times New Roman" pitchFamily="18" charset="0"/>
            </a:endParaRPr>
          </a:p>
        </p:txBody>
      </p:sp>
      <p:sp>
        <p:nvSpPr>
          <p:cNvPr id="5" name="4 Redondear rectángulo de esquina diagonal"/>
          <p:cNvSpPr/>
          <p:nvPr/>
        </p:nvSpPr>
        <p:spPr>
          <a:xfrm>
            <a:off x="2843808" y="1484784"/>
            <a:ext cx="6120680" cy="2304256"/>
          </a:xfrm>
          <a:prstGeom prst="round2DiagRect">
            <a:avLst/>
          </a:prstGeom>
          <a:solidFill>
            <a:srgbClr val="00CC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C00000"/>
                </a:solidFill>
                <a:latin typeface="Times New Roman" pitchFamily="18" charset="0"/>
                <a:cs typeface="Times New Roman" pitchFamily="18" charset="0"/>
              </a:rPr>
              <a:t>Esta verdad de fe no quita nada al hecho de que la Iglesia considera las religiones del mundo con sincero respeto, excluye esa mentalidad de indiferencia marcada por un relativismo religioso que termina por pensar que «una religión es tan buena como otra».</a:t>
            </a:r>
            <a:endParaRPr lang="es-ES" sz="2400" dirty="0">
              <a:solidFill>
                <a:srgbClr val="C00000"/>
              </a:solidFill>
              <a:latin typeface="Times New Roman" pitchFamily="18" charset="0"/>
              <a:cs typeface="Times New Roman" pitchFamily="18" charset="0"/>
            </a:endParaRPr>
          </a:p>
        </p:txBody>
      </p:sp>
      <p:sp>
        <p:nvSpPr>
          <p:cNvPr id="7" name="6 Flecha curvada hacia la derecha"/>
          <p:cNvSpPr/>
          <p:nvPr/>
        </p:nvSpPr>
        <p:spPr>
          <a:xfrm>
            <a:off x="1115616" y="1124744"/>
            <a:ext cx="1584176" cy="2016224"/>
          </a:xfrm>
          <a:prstGeom prst="curv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2050" name="Picture 2" descr="http://3.bp.blogspot.com/-L4t-WwBtWn0/TtlUtIEDtlI/AAAAAAAAAMw/ET5zai74QnY/s320/salvacionSantid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02" y="3140968"/>
            <a:ext cx="2552700" cy="34527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http://t1.gstatic.com/images?q=tbn:ANd9GcQvABQwGrvFZgxwYtJnudU8pk3PWOSqhYLh0HNyjwen5cQyJuA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005063"/>
            <a:ext cx="3960440" cy="25886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208079"/>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3675864"/>
          </a:xfrm>
          <a:solidFill>
            <a:schemeClr val="accent1">
              <a:lumMod val="75000"/>
            </a:schemeClr>
          </a:solidFill>
        </p:spPr>
        <p:txBody>
          <a:bodyPr>
            <a:normAutofit/>
          </a:bodyPr>
          <a:lstStyle/>
          <a:p>
            <a:pPr marL="566928" indent="-457200">
              <a:buAutoNum type="arabicPeriod"/>
            </a:pPr>
            <a:r>
              <a:rPr lang="es-ES" sz="2400" dirty="0" smtClean="0">
                <a:solidFill>
                  <a:srgbClr val="FFFF00"/>
                </a:solidFill>
                <a:latin typeface="Times New Roman" pitchFamily="18" charset="0"/>
                <a:cs typeface="Times New Roman" pitchFamily="18" charset="0"/>
              </a:rPr>
              <a:t>Poema de Blas Otero.</a:t>
            </a:r>
          </a:p>
          <a:p>
            <a:pPr marL="566928" indent="-457200">
              <a:buAutoNum type="arabicPeriod"/>
            </a:pPr>
            <a:endParaRPr lang="es-ES" sz="2400" dirty="0">
              <a:solidFill>
                <a:srgbClr val="FFFF00"/>
              </a:solidFill>
              <a:latin typeface="Times New Roman" pitchFamily="18" charset="0"/>
              <a:cs typeface="Times New Roman" pitchFamily="18" charset="0"/>
            </a:endParaRPr>
          </a:p>
          <a:p>
            <a:pPr marL="566928" indent="-457200">
              <a:buAutoNum type="arabicPeriod"/>
            </a:pPr>
            <a:r>
              <a:rPr lang="es-ES" sz="2400" dirty="0" smtClean="0">
                <a:solidFill>
                  <a:srgbClr val="FFFF00"/>
                </a:solidFill>
                <a:latin typeface="Times New Roman" pitchFamily="18" charset="0"/>
                <a:cs typeface="Times New Roman" pitchFamily="18" charset="0"/>
              </a:rPr>
              <a:t>El sufrimiento de Cristo en la pasión es un no a la violencia.</a:t>
            </a:r>
          </a:p>
          <a:p>
            <a:pPr marL="566928" indent="-457200">
              <a:buAutoNum type="arabicPeriod"/>
            </a:pPr>
            <a:endParaRPr lang="es-ES" sz="2400" dirty="0">
              <a:solidFill>
                <a:srgbClr val="FFFF00"/>
              </a:solidFill>
              <a:latin typeface="Times New Roman" pitchFamily="18" charset="0"/>
              <a:cs typeface="Times New Roman" pitchFamily="18" charset="0"/>
            </a:endParaRPr>
          </a:p>
          <a:p>
            <a:pPr marL="566928" indent="-457200">
              <a:buAutoNum type="arabicPeriod"/>
            </a:pPr>
            <a:r>
              <a:rPr lang="es-ES" sz="2400" dirty="0" smtClean="0">
                <a:solidFill>
                  <a:srgbClr val="FFFF00"/>
                </a:solidFill>
                <a:latin typeface="Times New Roman" pitchFamily="18" charset="0"/>
                <a:cs typeface="Times New Roman" pitchFamily="18" charset="0"/>
              </a:rPr>
              <a:t>Testimonio de Luis Moya.</a:t>
            </a:r>
          </a:p>
          <a:p>
            <a:pPr marL="109728" indent="0">
              <a:buNone/>
            </a:pPr>
            <a:r>
              <a:rPr lang="es-ES" sz="2400" dirty="0">
                <a:solidFill>
                  <a:srgbClr val="FFFF00"/>
                </a:solidFill>
                <a:latin typeface="Times New Roman" pitchFamily="18" charset="0"/>
                <a:cs typeface="Times New Roman" pitchFamily="18" charset="0"/>
              </a:rPr>
              <a:t>	 </a:t>
            </a:r>
            <a:r>
              <a:rPr lang="es-ES" sz="2400" dirty="0" smtClean="0">
                <a:solidFill>
                  <a:srgbClr val="FFFF00"/>
                </a:solidFill>
                <a:latin typeface="Times New Roman" pitchFamily="18" charset="0"/>
                <a:cs typeface="Times New Roman" pitchFamily="18" charset="0"/>
              </a:rPr>
              <a:t>      (Luis Moya, Sobre la marcha, Madrid, 1996, p. 100)</a:t>
            </a:r>
            <a:endParaRPr lang="es-ES" sz="2400" dirty="0">
              <a:solidFill>
                <a:srgbClr val="FFFF00"/>
              </a:solidFill>
              <a:latin typeface="Times New Roman" pitchFamily="18" charset="0"/>
              <a:cs typeface="Times New Roman" pitchFamily="18" charset="0"/>
            </a:endParaRPr>
          </a:p>
        </p:txBody>
      </p:sp>
      <p:sp>
        <p:nvSpPr>
          <p:cNvPr id="3" name="2 Título"/>
          <p:cNvSpPr>
            <a:spLocks noGrp="1"/>
          </p:cNvSpPr>
          <p:nvPr>
            <p:ph type="title"/>
          </p:nvPr>
        </p:nvSpPr>
        <p:spPr>
          <a:xfrm>
            <a:off x="457200" y="274638"/>
            <a:ext cx="8229600" cy="562074"/>
          </a:xfrm>
        </p:spPr>
        <p:txBody>
          <a:bodyPr>
            <a:normAutofit/>
          </a:bodyPr>
          <a:lstStyle/>
          <a:p>
            <a:r>
              <a:rPr lang="es-ES" sz="2400" dirty="0" smtClean="0">
                <a:latin typeface="Times New Roman" pitchFamily="18" charset="0"/>
                <a:cs typeface="Times New Roman" pitchFamily="18" charset="0"/>
              </a:rPr>
              <a:t>		TEXTOS PARA LA REFLEXION</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3339758"/>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08720"/>
            <a:ext cx="8229600" cy="5688632"/>
          </a:xfrm>
        </p:spPr>
        <p:txBody>
          <a:bodyPr>
            <a:normAutofit lnSpcReduction="10000"/>
          </a:bodyPr>
          <a:lstStyle/>
          <a:p>
            <a:pPr algn="just">
              <a:buFont typeface="Wingdings" pitchFamily="2" charset="2"/>
              <a:buChar char="ü"/>
            </a:pPr>
            <a:r>
              <a:rPr lang="es-ES" sz="2400" b="1" dirty="0" smtClean="0">
                <a:solidFill>
                  <a:srgbClr val="00B050"/>
                </a:solidFill>
                <a:latin typeface="Times New Roman" pitchFamily="18" charset="0"/>
                <a:cs typeface="Times New Roman" pitchFamily="18" charset="0"/>
              </a:rPr>
              <a:t>Felicidad</a:t>
            </a:r>
            <a:r>
              <a:rPr lang="es-ES" sz="2400" dirty="0" smtClean="0">
                <a:latin typeface="Times New Roman" pitchFamily="18" charset="0"/>
                <a:cs typeface="Times New Roman" pitchFamily="18" charset="0"/>
              </a:rPr>
              <a:t>: estado de animo que se complace y disfruta en la posesión de un bien. Se dice especialmente de la felicidad eterna del cielo.</a:t>
            </a:r>
          </a:p>
          <a:p>
            <a:pPr algn="just">
              <a:buFont typeface="Wingdings" pitchFamily="2" charset="2"/>
              <a:buChar char="ü"/>
            </a:pPr>
            <a:r>
              <a:rPr lang="es-ES" sz="2400" b="1" dirty="0" smtClean="0">
                <a:solidFill>
                  <a:srgbClr val="00B050"/>
                </a:solidFill>
                <a:latin typeface="Times New Roman" pitchFamily="18" charset="0"/>
                <a:cs typeface="Times New Roman" pitchFamily="18" charset="0"/>
              </a:rPr>
              <a:t>Liberación</a:t>
            </a:r>
            <a:r>
              <a:rPr lang="es-ES" sz="2400" dirty="0" smtClean="0">
                <a:latin typeface="Times New Roman" pitchFamily="18" charset="0"/>
                <a:cs typeface="Times New Roman" pitchFamily="18" charset="0"/>
              </a:rPr>
              <a:t>: acto de poner en libertad. Se dice de la acción llevada a cabo por Jesucristo para quitar los efectos del pecado, que esclavizan a la humanidad.</a:t>
            </a:r>
          </a:p>
          <a:p>
            <a:pPr algn="just">
              <a:buFont typeface="Wingdings" pitchFamily="2" charset="2"/>
              <a:buChar char="ü"/>
            </a:pPr>
            <a:r>
              <a:rPr lang="es-ES" sz="2400" b="1" dirty="0" smtClean="0">
                <a:solidFill>
                  <a:srgbClr val="00B050"/>
                </a:solidFill>
                <a:latin typeface="Times New Roman" pitchFamily="18" charset="0"/>
                <a:cs typeface="Times New Roman" pitchFamily="18" charset="0"/>
              </a:rPr>
              <a:t>Pecado</a:t>
            </a:r>
            <a:r>
              <a:rPr lang="es-ES" sz="2400" dirty="0" smtClean="0">
                <a:latin typeface="Times New Roman" pitchFamily="18" charset="0"/>
                <a:cs typeface="Times New Roman" pitchFamily="18" charset="0"/>
              </a:rPr>
              <a:t>: es toda desobediencia voluntaria a la ley de Dios.</a:t>
            </a:r>
          </a:p>
          <a:p>
            <a:pPr algn="just">
              <a:buFont typeface="Wingdings" pitchFamily="2" charset="2"/>
              <a:buChar char="ü"/>
            </a:pPr>
            <a:r>
              <a:rPr lang="es-ES" sz="2400" b="1" dirty="0" smtClean="0">
                <a:solidFill>
                  <a:srgbClr val="00B050"/>
                </a:solidFill>
                <a:latin typeface="Times New Roman" pitchFamily="18" charset="0"/>
                <a:cs typeface="Times New Roman" pitchFamily="18" charset="0"/>
              </a:rPr>
              <a:t>Sacrificio</a:t>
            </a:r>
            <a:r>
              <a:rPr lang="es-ES" sz="2400" dirty="0" smtClean="0">
                <a:latin typeface="Times New Roman" pitchFamily="18" charset="0"/>
                <a:cs typeface="Times New Roman" pitchFamily="18" charset="0"/>
              </a:rPr>
              <a:t>: ofrenda a Dios de una victima o de algo costoso como acto de culto o como reparación por los pecados. El máximo sacrificio es el que ofreció Jesús en la cruz entregando su vida por la salvación de los seres humanos.</a:t>
            </a:r>
          </a:p>
          <a:p>
            <a:pPr algn="just">
              <a:buFont typeface="Wingdings" pitchFamily="2" charset="2"/>
              <a:buChar char="ü"/>
            </a:pPr>
            <a:r>
              <a:rPr lang="es-ES" sz="2400" b="1" dirty="0" smtClean="0">
                <a:solidFill>
                  <a:srgbClr val="00B050"/>
                </a:solidFill>
                <a:latin typeface="Times New Roman" pitchFamily="18" charset="0"/>
                <a:cs typeface="Times New Roman" pitchFamily="18" charset="0"/>
              </a:rPr>
              <a:t>Salvación</a:t>
            </a:r>
            <a:r>
              <a:rPr lang="es-ES" sz="2400" dirty="0" smtClean="0">
                <a:latin typeface="Times New Roman" pitchFamily="18" charset="0"/>
                <a:cs typeface="Times New Roman" pitchFamily="18" charset="0"/>
              </a:rPr>
              <a:t>: acción de salvar. Alcanzando la bienaventuranza eterna. La salvación plena del hombre ha sido obtenida por Jesucristo mediante su sacrificio redentor en la cruz y su resurrección.</a:t>
            </a:r>
            <a:endParaRPr lang="es-ES" sz="2400" dirty="0">
              <a:latin typeface="Times New Roman" pitchFamily="18" charset="0"/>
              <a:cs typeface="Times New Roman" pitchFamily="18" charset="0"/>
            </a:endParaRPr>
          </a:p>
        </p:txBody>
      </p:sp>
      <p:sp>
        <p:nvSpPr>
          <p:cNvPr id="3" name="2 Título"/>
          <p:cNvSpPr>
            <a:spLocks noGrp="1"/>
          </p:cNvSpPr>
          <p:nvPr>
            <p:ph type="title"/>
          </p:nvPr>
        </p:nvSpPr>
        <p:spPr>
          <a:xfrm>
            <a:off x="457200" y="274638"/>
            <a:ext cx="2746648" cy="490066"/>
          </a:xfrm>
          <a:solidFill>
            <a:srgbClr val="00CC00"/>
          </a:solidFill>
        </p:spPr>
        <p:txBody>
          <a:bodyPr>
            <a:normAutofit/>
          </a:bodyPr>
          <a:lstStyle/>
          <a:p>
            <a:r>
              <a:rPr lang="es-ES" sz="2400" dirty="0" smtClean="0">
                <a:solidFill>
                  <a:srgbClr val="FF0000"/>
                </a:solidFill>
                <a:latin typeface="Times New Roman" pitchFamily="18" charset="0"/>
                <a:cs typeface="Times New Roman" pitchFamily="18" charset="0"/>
              </a:rPr>
              <a:t>VOCABULARIO:</a:t>
            </a:r>
            <a:endParaRPr lang="es-E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36292863"/>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435280" cy="922114"/>
          </a:xfrm>
        </p:spPr>
        <p:txBody>
          <a:bodyPr>
            <a:normAutofit/>
          </a:bodyPr>
          <a:lstStyle/>
          <a:p>
            <a:pPr algn="just"/>
            <a:r>
              <a:rPr lang="es-ES" sz="2400" dirty="0" smtClean="0">
                <a:latin typeface="Times New Roman" pitchFamily="18" charset="0"/>
                <a:cs typeface="Times New Roman" pitchFamily="18" charset="0"/>
              </a:rPr>
              <a:t>        </a:t>
            </a:r>
            <a:r>
              <a:rPr lang="es-ES" sz="2400" dirty="0" smtClean="0">
                <a:effectLst/>
                <a:latin typeface="Times New Roman" pitchFamily="18" charset="0"/>
                <a:cs typeface="Times New Roman" pitchFamily="18" charset="0"/>
              </a:rPr>
              <a:t>1. EL HECHO DEL SUFRIMIENTO Y ALGUNOS   </a:t>
            </a:r>
            <a:r>
              <a:rPr lang="es-ES" sz="2400" dirty="0">
                <a:effectLst/>
                <a:latin typeface="Times New Roman" pitchFamily="18" charset="0"/>
                <a:cs typeface="Times New Roman" pitchFamily="18" charset="0"/>
              </a:rPr>
              <a:t> </a:t>
            </a:r>
            <a:r>
              <a:rPr lang="es-ES" sz="2400" dirty="0" smtClean="0">
                <a:effectLst/>
                <a:latin typeface="Times New Roman" pitchFamily="18" charset="0"/>
                <a:cs typeface="Times New Roman" pitchFamily="18" charset="0"/>
              </a:rPr>
              <a:t>  	 	INTENTOS HUMANOS DE SALVACION.</a:t>
            </a:r>
            <a:endParaRPr lang="es-ES" sz="2400" dirty="0">
              <a:effectLst/>
              <a:latin typeface="Times New Roman" pitchFamily="18" charset="0"/>
              <a:cs typeface="Times New Roman" pitchFamily="18" charset="0"/>
            </a:endParaRPr>
          </a:p>
        </p:txBody>
      </p:sp>
      <p:sp>
        <p:nvSpPr>
          <p:cNvPr id="4" name="3 Rectángulo redondeado"/>
          <p:cNvSpPr/>
          <p:nvPr/>
        </p:nvSpPr>
        <p:spPr>
          <a:xfrm>
            <a:off x="251520" y="1268760"/>
            <a:ext cx="489654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El tema del sufrimiento es un tema universal que acompaña al hombre.</a:t>
            </a:r>
            <a:endParaRPr lang="es-ES" sz="2400" dirty="0">
              <a:latin typeface="Times New Roman" pitchFamily="18" charset="0"/>
              <a:cs typeface="Times New Roman" pitchFamily="18" charset="0"/>
            </a:endParaRPr>
          </a:p>
        </p:txBody>
      </p:sp>
      <p:sp>
        <p:nvSpPr>
          <p:cNvPr id="6" name="5 Redondear rectángulo de esquina diagonal"/>
          <p:cNvSpPr/>
          <p:nvPr/>
        </p:nvSpPr>
        <p:spPr>
          <a:xfrm>
            <a:off x="251520" y="2420888"/>
            <a:ext cx="5832648" cy="158417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«El sufrimiento es algo todavía mas amplio que la enfermedad, complejo, enraizado en la humanidad misma» (Juan Pablo II, carta, Salvifici Doloris)</a:t>
            </a:r>
            <a:endParaRPr lang="es-ES" sz="2400" dirty="0">
              <a:latin typeface="Times New Roman" pitchFamily="18" charset="0"/>
              <a:cs typeface="Times New Roman" pitchFamily="18" charset="0"/>
            </a:endParaRPr>
          </a:p>
        </p:txBody>
      </p:sp>
      <p:sp>
        <p:nvSpPr>
          <p:cNvPr id="7" name="6 Recortar rectángulo de esquina diagonal"/>
          <p:cNvSpPr/>
          <p:nvPr/>
        </p:nvSpPr>
        <p:spPr>
          <a:xfrm>
            <a:off x="251520" y="4293096"/>
            <a:ext cx="5832648" cy="165618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Dentro de cada sufrimiento y de cada mal experimentado por el hombre, aparecen inevitablemente las preguntas ¿por qué?, ¿para qué?</a:t>
            </a:r>
            <a:endParaRPr lang="es-ES" sz="2400" dirty="0">
              <a:latin typeface="Times New Roman" pitchFamily="18" charset="0"/>
              <a:cs typeface="Times New Roman" pitchFamily="18" charset="0"/>
            </a:endParaRPr>
          </a:p>
        </p:txBody>
      </p:sp>
      <p:pic>
        <p:nvPicPr>
          <p:cNvPr id="1026" name="Picture 2" descr="F:\TEMAS DE 1º DE BACHILLERATO\h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268760"/>
            <a:ext cx="2933700" cy="3600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7 Rectángulo redondeado"/>
          <p:cNvSpPr/>
          <p:nvPr/>
        </p:nvSpPr>
        <p:spPr>
          <a:xfrm>
            <a:off x="6084168" y="5121188"/>
            <a:ext cx="2933700" cy="16201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002060"/>
                </a:solidFill>
                <a:latin typeface="Times New Roman" pitchFamily="18" charset="0"/>
                <a:cs typeface="Times New Roman" pitchFamily="18" charset="0"/>
              </a:rPr>
              <a:t>Gente corriendo ante el derrumbe de las Torres Gemelas de Nueva York</a:t>
            </a:r>
            <a:endParaRPr lang="es-E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16762293"/>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60648"/>
            <a:ext cx="8229600" cy="6264696"/>
          </a:xfrm>
          <a:solidFill>
            <a:schemeClr val="tx2">
              <a:lumMod val="60000"/>
              <a:lumOff val="40000"/>
            </a:schemeClr>
          </a:solidFill>
        </p:spPr>
        <p:txBody>
          <a:bodyPr>
            <a:normAutofit/>
          </a:bodyPr>
          <a:lstStyle/>
          <a:p>
            <a:pPr algn="just">
              <a:buFont typeface="Wingdings" pitchFamily="2" charset="2"/>
              <a:buChar char="v"/>
            </a:pPr>
            <a:r>
              <a:rPr lang="es-ES" sz="2400" dirty="0" smtClean="0">
                <a:latin typeface="Times New Roman" pitchFamily="18" charset="0"/>
                <a:cs typeface="Times New Roman" pitchFamily="18" charset="0"/>
              </a:rPr>
              <a:t>Las grandes religiones no dudan en enseñar que esa vida feliz solo se puede encontrar en Dios.</a:t>
            </a:r>
          </a:p>
          <a:p>
            <a:pPr algn="just">
              <a:buFont typeface="Wingdings" pitchFamily="2" charset="2"/>
              <a:buChar char="v"/>
            </a:pPr>
            <a:endParaRPr lang="es-ES" sz="2400" dirty="0">
              <a:latin typeface="Times New Roman" pitchFamily="18" charset="0"/>
              <a:cs typeface="Times New Roman" pitchFamily="18" charset="0"/>
            </a:endParaRPr>
          </a:p>
          <a:p>
            <a:pPr algn="just">
              <a:buFont typeface="Wingdings" pitchFamily="2" charset="2"/>
              <a:buChar char="v"/>
            </a:pPr>
            <a:r>
              <a:rPr lang="es-ES" sz="2400" dirty="0" smtClean="0">
                <a:latin typeface="Times New Roman" pitchFamily="18" charset="0"/>
                <a:cs typeface="Times New Roman" pitchFamily="18" charset="0"/>
              </a:rPr>
              <a:t>Las utopías con «pretensiones de salvación» de los siglos XIX y XX, tan cerradas a Dios, lucharon con todas sus fuerzas por convencer de que la liberación del hombre no había que buscarla en Dios, ni en el más allá, sino en la tierra mediante la transformación de las estructuras sociales.</a:t>
            </a:r>
          </a:p>
          <a:p>
            <a:pPr algn="just">
              <a:buFont typeface="Wingdings" pitchFamily="2" charset="2"/>
              <a:buChar char="v"/>
            </a:pPr>
            <a:endParaRPr lang="es-ES" sz="2400" dirty="0">
              <a:latin typeface="Times New Roman" pitchFamily="18" charset="0"/>
              <a:cs typeface="Times New Roman" pitchFamily="18" charset="0"/>
            </a:endParaRPr>
          </a:p>
          <a:p>
            <a:pPr algn="just">
              <a:buFont typeface="Wingdings" pitchFamily="2" charset="2"/>
              <a:buChar char="v"/>
            </a:pPr>
            <a:r>
              <a:rPr lang="es-ES" sz="2400" dirty="0" smtClean="0">
                <a:latin typeface="Times New Roman" pitchFamily="18" charset="0"/>
                <a:cs typeface="Times New Roman" pitchFamily="18" charset="0"/>
              </a:rPr>
              <a:t> en la últimas décadas las grandes utopías de los siglos XIX y XX han entrado en una profunda crisis. Las diversas filosofías materialistas no han dado fruto.</a:t>
            </a:r>
          </a:p>
          <a:p>
            <a:pPr algn="just">
              <a:buFont typeface="Wingdings" pitchFamily="2" charset="2"/>
              <a:buChar char="v"/>
            </a:pPr>
            <a:endParaRPr lang="es-ES" sz="2400" dirty="0" smtClean="0">
              <a:solidFill>
                <a:schemeClr val="accent2">
                  <a:lumMod val="75000"/>
                </a:schemeClr>
              </a:solidFill>
              <a:latin typeface="Times New Roman" pitchFamily="18" charset="0"/>
              <a:cs typeface="Times New Roman" pitchFamily="18" charset="0"/>
            </a:endParaRPr>
          </a:p>
          <a:p>
            <a:pPr algn="just">
              <a:buFont typeface="Wingdings" pitchFamily="2" charset="2"/>
              <a:buChar char="v"/>
            </a:pPr>
            <a:r>
              <a:rPr lang="es-ES" sz="2400" dirty="0" smtClean="0">
                <a:latin typeface="Times New Roman" pitchFamily="18" charset="0"/>
                <a:cs typeface="Times New Roman" pitchFamily="18" charset="0"/>
              </a:rPr>
              <a:t>La caída del muro de Berlín en 1989 puso punto y final a la hipótesis de construir una sociedad comunista en la que imperase la justicia y la igualdad.</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0086268"/>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922114"/>
          </a:xfrm>
        </p:spPr>
        <p:txBody>
          <a:bodyPr>
            <a:normAutofit/>
          </a:bodyPr>
          <a:lstStyle/>
          <a:p>
            <a:r>
              <a:rPr lang="es-ES" sz="2400" dirty="0" smtClean="0">
                <a:solidFill>
                  <a:srgbClr val="002060"/>
                </a:solidFill>
                <a:latin typeface="Times New Roman" pitchFamily="18" charset="0"/>
                <a:cs typeface="Times New Roman" pitchFamily="18" charset="0"/>
              </a:rPr>
              <a:t>La situación se presenta precaria y decepcionante. Tres posibles opciones:</a:t>
            </a:r>
            <a:endParaRPr lang="es-ES" sz="2400" dirty="0">
              <a:solidFill>
                <a:srgbClr val="002060"/>
              </a:solidFill>
              <a:latin typeface="Times New Roman" pitchFamily="18" charset="0"/>
              <a:cs typeface="Times New Roman" pitchFamily="18" charset="0"/>
            </a:endParaRPr>
          </a:p>
        </p:txBody>
      </p:sp>
      <p:sp>
        <p:nvSpPr>
          <p:cNvPr id="4" name="3 Redondear rectángulo de esquina diagonal"/>
          <p:cNvSpPr/>
          <p:nvPr/>
        </p:nvSpPr>
        <p:spPr>
          <a:xfrm>
            <a:off x="445718" y="1700808"/>
            <a:ext cx="8136904" cy="864096"/>
          </a:xfrm>
          <a:prstGeom prst="round2DiagRect">
            <a:avLst/>
          </a:prstGeom>
          <a:solidFill>
            <a:srgbClr val="00B05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2060"/>
                </a:solidFill>
                <a:latin typeface="Times New Roman" pitchFamily="18" charset="0"/>
                <a:cs typeface="Times New Roman" pitchFamily="18" charset="0"/>
              </a:rPr>
              <a:t>Sumergirse en el pesimismo y en la angustia</a:t>
            </a:r>
            <a:r>
              <a:rPr lang="es-ES" sz="2400" dirty="0" smtClean="0">
                <a:latin typeface="Times New Roman" pitchFamily="18" charset="0"/>
                <a:cs typeface="Times New Roman" pitchFamily="18" charset="0"/>
              </a:rPr>
              <a:t>, que es la condición normal del hombre en el mundo.</a:t>
            </a:r>
            <a:endParaRPr lang="es-ES" sz="2400" dirty="0">
              <a:latin typeface="Times New Roman" pitchFamily="18" charset="0"/>
              <a:cs typeface="Times New Roman" pitchFamily="18" charset="0"/>
            </a:endParaRPr>
          </a:p>
        </p:txBody>
      </p:sp>
      <p:sp>
        <p:nvSpPr>
          <p:cNvPr id="5" name="4 Rectángulo redondeado"/>
          <p:cNvSpPr/>
          <p:nvPr/>
        </p:nvSpPr>
        <p:spPr>
          <a:xfrm>
            <a:off x="467544" y="3068960"/>
            <a:ext cx="8136904" cy="720080"/>
          </a:xfrm>
          <a:prstGeom prst="roundRect">
            <a:avLst/>
          </a:prstGeom>
          <a:solidFill>
            <a:srgbClr val="FF0000"/>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2060"/>
                </a:solidFill>
                <a:latin typeface="Times New Roman" pitchFamily="18" charset="0"/>
                <a:cs typeface="Times New Roman" pitchFamily="18" charset="0"/>
              </a:rPr>
              <a:t>Empeñarse en una lucha violenta contra «el falso orden establecido»</a:t>
            </a:r>
            <a:r>
              <a:rPr lang="es-ES" sz="2400" dirty="0" smtClean="0">
                <a:latin typeface="Times New Roman" pitchFamily="18" charset="0"/>
                <a:cs typeface="Times New Roman" pitchFamily="18" charset="0"/>
              </a:rPr>
              <a:t>; es decir, apostar por la violencia.</a:t>
            </a:r>
            <a:endParaRPr lang="es-ES" sz="2400" dirty="0">
              <a:latin typeface="Times New Roman" pitchFamily="18" charset="0"/>
              <a:cs typeface="Times New Roman" pitchFamily="18" charset="0"/>
            </a:endParaRPr>
          </a:p>
        </p:txBody>
      </p:sp>
      <p:sp>
        <p:nvSpPr>
          <p:cNvPr id="6" name="5 Recortar rectángulo de esquina diagonal"/>
          <p:cNvSpPr/>
          <p:nvPr/>
        </p:nvSpPr>
        <p:spPr>
          <a:xfrm>
            <a:off x="467544" y="4221088"/>
            <a:ext cx="8136904" cy="1440160"/>
          </a:xfrm>
          <a:prstGeom prst="snip2DiagRect">
            <a:avLst/>
          </a:prstGeom>
          <a:solidFill>
            <a:srgbClr val="00B0F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2060"/>
                </a:solidFill>
                <a:latin typeface="Times New Roman" pitchFamily="18" charset="0"/>
                <a:cs typeface="Times New Roman" pitchFamily="18" charset="0"/>
              </a:rPr>
              <a:t>Volver de nuevo a la regeneración moral de la sociedad</a:t>
            </a:r>
            <a:r>
              <a:rPr lang="es-ES" sz="2400" dirty="0" smtClean="0">
                <a:latin typeface="Times New Roman" pitchFamily="18" charset="0"/>
                <a:cs typeface="Times New Roman" pitchFamily="18" charset="0"/>
              </a:rPr>
              <a:t>. Desde una perspectiva cristiana, la actual crisis solo se puede superar con la vuelta del hombre a Dios y el retorno de los valores éticos fundamentales.</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42667593"/>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922114"/>
          </a:xfrm>
        </p:spPr>
        <p:txBody>
          <a:bodyPr>
            <a:normAutofit/>
          </a:bodyPr>
          <a:lstStyle/>
          <a:p>
            <a:r>
              <a:rPr lang="es-ES" sz="2400" dirty="0" smtClean="0">
                <a:latin typeface="Times New Roman" pitchFamily="18" charset="0"/>
                <a:cs typeface="Times New Roman" pitchFamily="18" charset="0"/>
              </a:rPr>
              <a:t>          2. LA SALVACION VIENE DE DIOS POR MEDIO DE           	  JESUCRISTO.</a:t>
            </a:r>
            <a:endParaRPr lang="es-ES" sz="2400" dirty="0">
              <a:latin typeface="Times New Roman" pitchFamily="18" charset="0"/>
              <a:cs typeface="Times New Roman" pitchFamily="18" charset="0"/>
            </a:endParaRPr>
          </a:p>
        </p:txBody>
      </p:sp>
      <p:sp>
        <p:nvSpPr>
          <p:cNvPr id="4" name="3 Rectángulo redondeado"/>
          <p:cNvSpPr/>
          <p:nvPr/>
        </p:nvSpPr>
        <p:spPr>
          <a:xfrm>
            <a:off x="467544" y="1340768"/>
            <a:ext cx="835292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Dios se presenta de continuo como salvador del hombre. Mensaje presente en todo el Antiguo Testamento.</a:t>
            </a:r>
            <a:endParaRPr lang="es-ES" sz="2400" dirty="0">
              <a:latin typeface="Times New Roman" pitchFamily="18" charset="0"/>
              <a:cs typeface="Times New Roman" pitchFamily="18" charset="0"/>
            </a:endParaRPr>
          </a:p>
        </p:txBody>
      </p:sp>
      <p:sp>
        <p:nvSpPr>
          <p:cNvPr id="5" name="4 Elipse"/>
          <p:cNvSpPr/>
          <p:nvPr/>
        </p:nvSpPr>
        <p:spPr>
          <a:xfrm>
            <a:off x="4644008" y="2464985"/>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Los Profetas:</a:t>
            </a:r>
            <a:endParaRPr lang="es-ES" sz="2400" dirty="0">
              <a:latin typeface="Times New Roman" pitchFamily="18" charset="0"/>
              <a:cs typeface="Times New Roman" pitchFamily="18" charset="0"/>
            </a:endParaRPr>
          </a:p>
        </p:txBody>
      </p:sp>
      <p:sp>
        <p:nvSpPr>
          <p:cNvPr id="6" name="5 Redondear rectángulo de esquina diagonal"/>
          <p:cNvSpPr/>
          <p:nvPr/>
        </p:nvSpPr>
        <p:spPr>
          <a:xfrm>
            <a:off x="3491880" y="3573016"/>
            <a:ext cx="5472608" cy="223224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Anuncian al pueblo y le advierten de que fuera de Yahvé no hay salvación. Mensaje central de la Biblia: ninguna criatura humana puede salvar al hombre de sus males y darle la salvación radical de la que están tan necesitados. </a:t>
            </a:r>
            <a:endParaRPr lang="es-ES" sz="2400" dirty="0">
              <a:latin typeface="Times New Roman" pitchFamily="18" charset="0"/>
              <a:cs typeface="Times New Roman" pitchFamily="18" charset="0"/>
            </a:endParaRPr>
          </a:p>
        </p:txBody>
      </p:sp>
      <p:pic>
        <p:nvPicPr>
          <p:cNvPr id="1026" name="Picture 2" descr="F:\TEMAS DE 1º DE BACHILLERATO\ADORACION PASTORES MURIL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753016"/>
            <a:ext cx="3263565" cy="27642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6 Flecha abajo"/>
          <p:cNvSpPr/>
          <p:nvPr/>
        </p:nvSpPr>
        <p:spPr>
          <a:xfrm>
            <a:off x="5724128" y="3041049"/>
            <a:ext cx="180020" cy="45995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251520" y="5805264"/>
            <a:ext cx="3024336" cy="79208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Adoración de los pastores, anónimo.</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1588040"/>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a:off x="251520" y="517239"/>
            <a:ext cx="8568952" cy="2592288"/>
          </a:xfrm>
          <a:prstGeom prst="horizontalScroll">
            <a:avLst/>
          </a:prstGeom>
          <a:solidFill>
            <a:srgbClr val="7030A0"/>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salvación es lo que mejor define el cristianismo. La promesa de un salvador contenida en el Protoevangelio (Gn 3, 15) se cumple con la venida al mundo de Jesucristo. Cuando el Ángel visita a María, le anuncia que va a tener un hijo al que pondrá por nombre Jesús, que significa salvador (Lc 1, 31)</a:t>
            </a:r>
            <a:endParaRPr lang="es-ES" sz="2400" dirty="0">
              <a:latin typeface="Times New Roman" pitchFamily="18" charset="0"/>
              <a:cs typeface="Times New Roman" pitchFamily="18" charset="0"/>
            </a:endParaRPr>
          </a:p>
        </p:txBody>
      </p:sp>
      <p:sp>
        <p:nvSpPr>
          <p:cNvPr id="5" name="4 Onda"/>
          <p:cNvSpPr/>
          <p:nvPr/>
        </p:nvSpPr>
        <p:spPr>
          <a:xfrm>
            <a:off x="467543" y="3501008"/>
            <a:ext cx="8356113" cy="2664296"/>
          </a:xfrm>
          <a:prstGeom prst="wave">
            <a:avLst/>
          </a:prstGeom>
          <a:solidFill>
            <a:schemeClr val="tx2">
              <a:lumMod val="60000"/>
              <a:lumOff val="40000"/>
            </a:schemeClr>
          </a:solidFill>
          <a:ln>
            <a:noFill/>
          </a:ln>
          <a:effectLst>
            <a:glow rad="228600">
              <a:schemeClr val="accent5">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002060"/>
                </a:solidFill>
                <a:latin typeface="Times New Roman" pitchFamily="18" charset="0"/>
                <a:cs typeface="Times New Roman" pitchFamily="18" charset="0"/>
              </a:rPr>
              <a:t>Todo el poder de Dios respecto de una humanidad necesitada de salvación se concentra en Jesucristo, cuya misión es salvar a los hombres, hasta el punto de que esa función salvadora se contiene en su mismo nombre (Jesús=salvador).</a:t>
            </a:r>
            <a:endParaRPr lang="es-E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84703237"/>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923928" y="260648"/>
            <a:ext cx="5112568" cy="6408712"/>
          </a:xfrm>
          <a:prstGeom prst="round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B0F0"/>
                </a:solidFill>
                <a:latin typeface="Times New Roman" pitchFamily="18" charset="0"/>
                <a:cs typeface="Times New Roman" pitchFamily="18" charset="0"/>
              </a:rPr>
              <a:t>San Pablo nos habla del Salvador</a:t>
            </a:r>
          </a:p>
          <a:p>
            <a:pPr algn="just"/>
            <a:r>
              <a:rPr lang="es-ES" sz="2400" dirty="0" smtClean="0">
                <a:latin typeface="Times New Roman" pitchFamily="18" charset="0"/>
                <a:cs typeface="Times New Roman" pitchFamily="18" charset="0"/>
              </a:rPr>
              <a:t>«Porque la gracia de Dios que trae la salvación a todos los hombres, se manifestó enseñándonos que, renunciando a la impiedad y a los deseos mundanos, vivamos sobria, justa y piadosamente, aguardando la bienaventurada esperanza, y la manifestación gloriosa del gran Dios y Salvador nuestro Jesucristo, quien se entregó a si mismo por nosotros para redimirnos de toda iniquidad, y purificar para sí un pueblo de su propiedad, celoso de buenas obras». (Epístola a Tito 2, 11-14)</a:t>
            </a:r>
            <a:endParaRPr lang="es-ES" sz="2400" dirty="0">
              <a:latin typeface="Times New Roman" pitchFamily="18" charset="0"/>
              <a:cs typeface="Times New Roman" pitchFamily="18" charset="0"/>
            </a:endParaRPr>
          </a:p>
        </p:txBody>
      </p:sp>
      <p:pic>
        <p:nvPicPr>
          <p:cNvPr id="2050" name="Picture 2" descr="F:\TEMAS DE 1º DE BACHILLERATO\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80" y="261784"/>
            <a:ext cx="3842348" cy="4175328"/>
          </a:xfrm>
          <a:prstGeom prst="rect">
            <a:avLst/>
          </a:prstGeom>
          <a:ln>
            <a:noFill/>
          </a:ln>
          <a:effectLst>
            <a:softEdge rad="112500"/>
          </a:effectLst>
          <a:extLst/>
        </p:spPr>
      </p:pic>
      <p:sp>
        <p:nvSpPr>
          <p:cNvPr id="5" name="4 Rectángulo redondeado"/>
          <p:cNvSpPr/>
          <p:nvPr/>
        </p:nvSpPr>
        <p:spPr>
          <a:xfrm>
            <a:off x="81580" y="4797152"/>
            <a:ext cx="3770340" cy="10081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i="1" dirty="0" smtClean="0">
                <a:solidFill>
                  <a:srgbClr val="002060"/>
                </a:solidFill>
                <a:latin typeface="Times New Roman" pitchFamily="18" charset="0"/>
                <a:cs typeface="Times New Roman" pitchFamily="18" charset="0"/>
              </a:rPr>
              <a:t>Santo Cristo de Corcovado (Rio de Janeiro, Brasil).</a:t>
            </a:r>
            <a:endParaRPr lang="es-ES" sz="2400"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10465401"/>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voltage.wav"/>
          </p:stSnd>
        </p:sndAc>
      </p:transition>
    </mc:Choice>
    <mc:Fallback>
      <p:transition spd="slow">
        <p:fade/>
        <p:sndAc>
          <p:stSnd>
            <p:snd r:embed="rId2" name="voltage.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3">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0000"/>
      </a:hlink>
      <a:folHlink>
        <a:srgbClr val="D490C5"/>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650</TotalTime>
  <Words>1966</Words>
  <Application>Microsoft Office PowerPoint</Application>
  <PresentationFormat>Presentación en pantalla (4:3)</PresentationFormat>
  <Paragraphs>130</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Concurrencia</vt:lpstr>
      <vt:lpstr>EL SER HUMANO ESTA NECESITADO DE SALVACION</vt:lpstr>
      <vt:lpstr>ESQUEMA DE LA UNIDAD</vt:lpstr>
      <vt:lpstr>VOCABULARIO:</vt:lpstr>
      <vt:lpstr>        1. EL HECHO DEL SUFRIMIENTO Y ALGUNOS         INTENTOS HUMANOS DE SALVACION.</vt:lpstr>
      <vt:lpstr>Presentación de PowerPoint</vt:lpstr>
      <vt:lpstr>La situación se presenta precaria y decepcionante. Tres posibles opciones:</vt:lpstr>
      <vt:lpstr>          2. LA SALVACION VIENE DE DIOS POR MEDIO DE              JESUCRISTO.</vt:lpstr>
      <vt:lpstr>Presentación de PowerPoint</vt:lpstr>
      <vt:lpstr>Presentación de PowerPoint</vt:lpstr>
      <vt:lpstr> 3.  ¿QUE SIGNIFICA SALVAR?</vt:lpstr>
      <vt:lpstr>Presentación de PowerPoint</vt:lpstr>
      <vt:lpstr>Presentación de PowerPoint</vt:lpstr>
      <vt:lpstr> 4. EL VERDADERO MAL QUE HAY EN EL MUNDO         ES EL PECADO.</vt:lpstr>
      <vt:lpstr>Presentación de PowerPoint</vt:lpstr>
      <vt:lpstr>Presentación de PowerPoint</vt:lpstr>
      <vt:lpstr> 5. LA PASION DE CRISTO ILUMINA EL                MISTERIO DEL DOLOR</vt:lpstr>
      <vt:lpstr>Presentación de PowerPoint</vt:lpstr>
      <vt:lpstr>         6. EL CRISTIANO DEBE TRABAJAR POR        CONSTRUIR EL REINO DE DIOS EN EL MUNDO</vt:lpstr>
      <vt:lpstr>Presentación de PowerPoint</vt:lpstr>
      <vt:lpstr> 7. LA SALVACION FUERA DE LA IGLESIA</vt:lpstr>
      <vt:lpstr>Presentación de PowerPoint</vt:lpstr>
      <vt:lpstr>Presentación de PowerPoint</vt:lpstr>
      <vt:lpstr>  TEXTOS PARA LA REFLEXION</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SER HUMANO ESTA NECESITADO DE SALVACION</dc:title>
  <dc:creator>Luffi</dc:creator>
  <cp:lastModifiedBy>Luffi</cp:lastModifiedBy>
  <cp:revision>51</cp:revision>
  <dcterms:created xsi:type="dcterms:W3CDTF">2012-04-30T19:08:00Z</dcterms:created>
  <dcterms:modified xsi:type="dcterms:W3CDTF">2012-06-08T15:40:15Z</dcterms:modified>
</cp:coreProperties>
</file>