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0066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0" autoAdjust="0"/>
    <p:restoredTop sz="94600" autoAdjust="0"/>
  </p:normalViewPr>
  <p:slideViewPr>
    <p:cSldViewPr>
      <p:cViewPr varScale="1">
        <p:scale>
          <a:sx n="72" d="100"/>
          <a:sy n="72" d="100"/>
        </p:scale>
        <p:origin x="-106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83AAC968-72C0-49A3-8BED-B0E05B43C4CB}"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C8B7CCEA-5627-4421-BDF1-FF8EF232C5C7}"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FAC99031-9369-4B23-BA9A-00DCA74681F3}"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0127BE43-194F-4DA7-96A3-45E02A9044F7}"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992DA8B8-7DA5-4CB0-ABB9-8FBF712D3E4E}"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757CCAEF-A6D4-4D0D-AD4F-CEBD27AD4FB6}"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endParaRPr lang="es-ES" altLang="es-ES"/>
          </a:p>
        </p:txBody>
      </p:sp>
      <p:sp>
        <p:nvSpPr>
          <p:cNvPr id="8" name="Footer Placeholder 7"/>
          <p:cNvSpPr>
            <a:spLocks noGrp="1"/>
          </p:cNvSpPr>
          <p:nvPr>
            <p:ph type="ftr" sz="quarter" idx="11"/>
          </p:nvPr>
        </p:nvSpPr>
        <p:spPr/>
        <p:txBody>
          <a:bodyPr/>
          <a:lstStyle/>
          <a:p>
            <a:endParaRPr lang="es-ES" altLang="es-ES"/>
          </a:p>
        </p:txBody>
      </p:sp>
      <p:sp>
        <p:nvSpPr>
          <p:cNvPr id="9" name="Slide Number Placeholder 8"/>
          <p:cNvSpPr>
            <a:spLocks noGrp="1"/>
          </p:cNvSpPr>
          <p:nvPr>
            <p:ph type="sldNum" sz="quarter" idx="12"/>
          </p:nvPr>
        </p:nvSpPr>
        <p:spPr/>
        <p:txBody>
          <a:bodyPr/>
          <a:lstStyle/>
          <a:p>
            <a:fld id="{0D58E46F-AD55-4C4E-8566-E88B4429B050}"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endParaRPr lang="es-ES" altLang="es-ES"/>
          </a:p>
        </p:txBody>
      </p:sp>
      <p:sp>
        <p:nvSpPr>
          <p:cNvPr id="4" name="Footer Placeholder 3"/>
          <p:cNvSpPr>
            <a:spLocks noGrp="1"/>
          </p:cNvSpPr>
          <p:nvPr>
            <p:ph type="ftr" sz="quarter" idx="11"/>
          </p:nvPr>
        </p:nvSpPr>
        <p:spPr/>
        <p:txBody>
          <a:bodyPr/>
          <a:lstStyle/>
          <a:p>
            <a:endParaRPr lang="es-ES" altLang="es-ES"/>
          </a:p>
        </p:txBody>
      </p:sp>
      <p:sp>
        <p:nvSpPr>
          <p:cNvPr id="5" name="Slide Number Placeholder 4"/>
          <p:cNvSpPr>
            <a:spLocks noGrp="1"/>
          </p:cNvSpPr>
          <p:nvPr>
            <p:ph type="sldNum" sz="quarter" idx="12"/>
          </p:nvPr>
        </p:nvSpPr>
        <p:spPr/>
        <p:txBody>
          <a:bodyPr/>
          <a:lstStyle/>
          <a:p>
            <a:fld id="{B8611F0C-AFF9-4EA1-98C6-99CD62577727}"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s-ES"/>
          </a:p>
        </p:txBody>
      </p:sp>
      <p:sp>
        <p:nvSpPr>
          <p:cNvPr id="3" name="Footer Placeholder 2"/>
          <p:cNvSpPr>
            <a:spLocks noGrp="1"/>
          </p:cNvSpPr>
          <p:nvPr>
            <p:ph type="ftr" sz="quarter" idx="11"/>
          </p:nvPr>
        </p:nvSpPr>
        <p:spPr/>
        <p:txBody>
          <a:bodyPr/>
          <a:lstStyle/>
          <a:p>
            <a:endParaRPr lang="es-ES" altLang="es-ES"/>
          </a:p>
        </p:txBody>
      </p:sp>
      <p:sp>
        <p:nvSpPr>
          <p:cNvPr id="4" name="Slide Number Placeholder 3"/>
          <p:cNvSpPr>
            <a:spLocks noGrp="1"/>
          </p:cNvSpPr>
          <p:nvPr>
            <p:ph type="sldNum" sz="quarter" idx="12"/>
          </p:nvPr>
        </p:nvSpPr>
        <p:spPr/>
        <p:txBody>
          <a:bodyPr/>
          <a:lstStyle/>
          <a:p>
            <a:fld id="{664E96DA-F2A6-46EA-A907-FC934E0D6FFA}"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43B4C710-3E22-4879-83BC-F0B8B2D30F54}" type="slidenum">
              <a:rPr lang="es-ES" altLang="es-ES" smtClean="0"/>
              <a:pPr/>
              <a:t>‹Nº›</a:t>
            </a:fld>
            <a:endParaRPr lang="es-ES" altLang="es-E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72D115C0-0EC6-42A3-B4CA-8158BA68F71D}" type="slidenum">
              <a:rPr lang="es-ES" altLang="es-ES" smtClean="0"/>
              <a:pPr/>
              <a:t>‹Nº›</a:t>
            </a:fld>
            <a:endParaRPr lang="es-ES" altLang="es-E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s-ES" smtClean="0"/>
              <a:t>Haga clic en el icono para agregar una imagen</a:t>
            </a:r>
            <a:endParaRPr lang="en-US"/>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endParaRPr lang="es-ES" altLang="es-E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ES" altLang="es-E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1CB9A5B-BAD0-46FA-B215-EA0D66F3224A}" type="slidenum">
              <a:rPr lang="es-ES" altLang="es-ES" smtClean="0"/>
              <a:pPr/>
              <a:t>‹Nº›</a:t>
            </a:fld>
            <a:endParaRPr lang="es-ES" altLang="es-ES">
              <a:cs typeface="+mn-cs"/>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1178521" y="116632"/>
            <a:ext cx="7117180" cy="792088"/>
          </a:xfrm>
        </p:spPr>
        <p:txBody>
          <a:bodyPr/>
          <a:lstStyle/>
          <a:p>
            <a:r>
              <a:rPr lang="es-ES" altLang="es-ES" sz="4400" b="1" dirty="0" smtClean="0">
                <a:solidFill>
                  <a:srgbClr val="92D050"/>
                </a:solidFill>
                <a:latin typeface="Times New Roman" panose="02020603050405020304" pitchFamily="18" charset="0"/>
                <a:cs typeface="Times New Roman" panose="02020603050405020304" pitchFamily="18" charset="0"/>
              </a:rPr>
              <a:t>EL ORIGEN DEL MAL</a:t>
            </a:r>
            <a:endParaRPr lang="es-ES" altLang="es-ES" sz="4400" b="1" dirty="0">
              <a:solidFill>
                <a:srgbClr val="92D050"/>
              </a:solidFill>
              <a:latin typeface="Times New Roman" panose="02020603050405020304" pitchFamily="18" charset="0"/>
              <a:cs typeface="Times New Roman" panose="02020603050405020304" pitchFamily="18" charset="0"/>
            </a:endParaRPr>
          </a:p>
        </p:txBody>
      </p:sp>
      <p:sp>
        <p:nvSpPr>
          <p:cNvPr id="27651" name="Rectangle 3"/>
          <p:cNvSpPr>
            <a:spLocks noGrp="1" noChangeArrowheads="1"/>
          </p:cNvSpPr>
          <p:nvPr>
            <p:ph type="subTitle" idx="1"/>
          </p:nvPr>
        </p:nvSpPr>
        <p:spPr>
          <a:xfrm>
            <a:off x="5868144" y="5943397"/>
            <a:ext cx="2808312" cy="643880"/>
          </a:xfrm>
        </p:spPr>
        <p:txBody>
          <a:bodyPr>
            <a:noAutofit/>
          </a:bodyPr>
          <a:lstStyle/>
          <a:p>
            <a:r>
              <a:rPr lang="es-ES" altLang="es-ES" sz="4400" b="1" dirty="0" smtClean="0">
                <a:solidFill>
                  <a:srgbClr val="FFFF00"/>
                </a:solidFill>
                <a:latin typeface="Times New Roman" panose="02020603050405020304" pitchFamily="18" charset="0"/>
                <a:cs typeface="Times New Roman" panose="02020603050405020304" pitchFamily="18" charset="0"/>
              </a:rPr>
              <a:t>TEMA 3</a:t>
            </a:r>
            <a:endParaRPr lang="es-ES" altLang="es-ES" sz="44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F:\pobreza-en-mexico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5544616" cy="4419600"/>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5733256"/>
            <a:ext cx="547260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b="1" i="1" dirty="0" smtClean="0">
                <a:solidFill>
                  <a:srgbClr val="002060"/>
                </a:solidFill>
                <a:latin typeface="Times New Roman" panose="02020603050405020304" pitchFamily="18" charset="0"/>
                <a:cs typeface="Times New Roman" panose="02020603050405020304" pitchFamily="18" charset="0"/>
              </a:rPr>
              <a:t>La fe da la certeza de que Dios no permitiría el mal si no hiciera salir el bien del mal mismo.</a:t>
            </a:r>
            <a:endParaRPr lang="es-ES" sz="2000" b="1" i="1" dirty="0">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651">
                                            <p:txEl>
                                              <p:pRg st="0" end="0"/>
                                            </p:txEl>
                                          </p:spTgt>
                                        </p:tgtEl>
                                        <p:attrNameLst>
                                          <p:attrName>style.visibility</p:attrName>
                                        </p:attrNameLst>
                                      </p:cBhvr>
                                      <p:to>
                                        <p:strVal val="visible"/>
                                      </p:to>
                                    </p:set>
                                    <p:animEffect transition="in" filter="fade">
                                      <p:cBhvr>
                                        <p:cTn id="23"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339752" y="116632"/>
            <a:ext cx="3706574" cy="593036"/>
          </a:xfrm>
        </p:spPr>
        <p:txBody>
          <a:bodyPr/>
          <a:lstStyle/>
          <a:p>
            <a:pPr lvl="0">
              <a:spcBef>
                <a:spcPct val="20000"/>
              </a:spcBef>
              <a:spcAft>
                <a:spcPts val="600"/>
              </a:spcAft>
            </a:pPr>
            <a:r>
              <a:rPr lang="es-ES" sz="2400" b="1" dirty="0" smtClean="0">
                <a:solidFill>
                  <a:srgbClr val="000066"/>
                </a:solidFill>
                <a:latin typeface="Times New Roman" panose="02020603050405020304" pitchFamily="18" charset="0"/>
                <a:cs typeface="Times New Roman" panose="02020603050405020304" pitchFamily="18" charset="0"/>
              </a:rPr>
              <a:t/>
            </a:r>
            <a:br>
              <a:rPr lang="es-ES" sz="2400" b="1" dirty="0" smtClean="0">
                <a:solidFill>
                  <a:srgbClr val="000066"/>
                </a:solidFill>
                <a:latin typeface="Times New Roman" panose="02020603050405020304" pitchFamily="18" charset="0"/>
                <a:cs typeface="Times New Roman" panose="02020603050405020304" pitchFamily="18" charset="0"/>
              </a:rPr>
            </a:br>
            <a:r>
              <a:rPr lang="es-ES" sz="2400" b="1" dirty="0" smtClean="0">
                <a:solidFill>
                  <a:srgbClr val="000066"/>
                </a:solidFill>
                <a:latin typeface="Times New Roman" panose="02020603050405020304" pitchFamily="18" charset="0"/>
                <a:cs typeface="Times New Roman" panose="02020603050405020304" pitchFamily="18" charset="0"/>
              </a:rPr>
              <a:t>4</a:t>
            </a:r>
            <a:r>
              <a:rPr lang="es-ES" sz="2400" b="1" dirty="0">
                <a:solidFill>
                  <a:srgbClr val="000066"/>
                </a:solidFill>
                <a:latin typeface="Times New Roman" panose="02020603050405020304" pitchFamily="18" charset="0"/>
                <a:cs typeface="Times New Roman" panose="02020603050405020304" pitchFamily="18" charset="0"/>
              </a:rPr>
              <a:t>. LA BUENA NOTICIA.</a:t>
            </a:r>
            <a:br>
              <a:rPr lang="es-ES" sz="2400" b="1" dirty="0">
                <a:solidFill>
                  <a:srgbClr val="000066"/>
                </a:solidFill>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251520" y="692696"/>
            <a:ext cx="8712967" cy="3286405"/>
          </a:xfrm>
          <a:solidFill>
            <a:srgbClr val="92D050"/>
          </a:solidFill>
        </p:spPr>
        <p:txBody>
          <a:bodyPr>
            <a:normAutofit/>
          </a:bodyPr>
          <a:lstStyle/>
          <a:p>
            <a:pPr algn="just">
              <a:buFont typeface="Wingdings" panose="05000000000000000000" pitchFamily="2" charset="2"/>
              <a:buChar char="Ø"/>
            </a:pPr>
            <a:r>
              <a:rPr lang="es-ES" sz="2400" dirty="0" smtClean="0">
                <a:latin typeface="Times New Roman" panose="02020603050405020304" pitchFamily="18" charset="0"/>
                <a:cs typeface="Times New Roman" panose="02020603050405020304" pitchFamily="18" charset="0"/>
              </a:rPr>
              <a:t>Dios no deja abandonado a su suerte al ser humano: promete a Adán y Eva un Salvador. </a:t>
            </a:r>
          </a:p>
          <a:p>
            <a:pPr algn="just">
              <a:buFont typeface="Wingdings" panose="05000000000000000000" pitchFamily="2" charset="2"/>
              <a:buChar char="Ø"/>
            </a:pPr>
            <a:r>
              <a:rPr lang="es-ES" sz="2400" dirty="0" smtClean="0">
                <a:latin typeface="Times New Roman" panose="02020603050405020304" pitchFamily="18" charset="0"/>
                <a:cs typeface="Times New Roman" panose="02020603050405020304" pitchFamily="18" charset="0"/>
              </a:rPr>
              <a:t>El libro del Génesis anuncia el combate entre la serpiente y la mujer, y la victoria final de un descendiente de esta: </a:t>
            </a:r>
            <a:r>
              <a:rPr lang="es-ES" sz="2400" b="1" i="1" dirty="0" smtClean="0">
                <a:solidFill>
                  <a:srgbClr val="C00000"/>
                </a:solidFill>
                <a:latin typeface="Times New Roman" panose="02020603050405020304" pitchFamily="18" charset="0"/>
                <a:cs typeface="Times New Roman" panose="02020603050405020304" pitchFamily="18" charset="0"/>
              </a:rPr>
              <a:t>Pongo hostilidad entre ti y la mujer, entre tu descendencia y su descendencia; Esta te aplastara la cabeza, cuando tú la hieras en el talón </a:t>
            </a:r>
            <a:r>
              <a:rPr lang="es-ES" sz="2400" dirty="0" smtClean="0">
                <a:latin typeface="Times New Roman" panose="02020603050405020304" pitchFamily="18" charset="0"/>
                <a:cs typeface="Times New Roman" panose="02020603050405020304" pitchFamily="18" charset="0"/>
              </a:rPr>
              <a:t>(Gn 3, 15)</a:t>
            </a:r>
            <a:endParaRPr lang="es-ES" sz="2400" dirty="0">
              <a:latin typeface="Times New Roman" panose="02020603050405020304" pitchFamily="18" charset="0"/>
              <a:cs typeface="Times New Roman" panose="02020603050405020304" pitchFamily="18" charset="0"/>
            </a:endParaRPr>
          </a:p>
        </p:txBody>
      </p:sp>
      <p:sp>
        <p:nvSpPr>
          <p:cNvPr id="4" name="3 Redondear rectángulo de esquina diagonal"/>
          <p:cNvSpPr/>
          <p:nvPr/>
        </p:nvSpPr>
        <p:spPr>
          <a:xfrm>
            <a:off x="611560" y="4797152"/>
            <a:ext cx="7776864" cy="1656184"/>
          </a:xfrm>
          <a:prstGeom prst="round2DiagRect">
            <a:avLst/>
          </a:prstGeom>
          <a:solidFill>
            <a:srgbClr val="00B050"/>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smtClean="0">
                <a:latin typeface="Times New Roman" panose="02020603050405020304" pitchFamily="18" charset="0"/>
                <a:cs typeface="Times New Roman" panose="02020603050405020304" pitchFamily="18" charset="0"/>
              </a:rPr>
              <a:t>Arranca la Historia de la Salvación, cumplimiento de esta Buena Noticia. Abraham fue el hombre elegido para fundar el pueblo en el que nacería Jesús, descendiente de la mujer anunciada por Dios en el Paraíso.</a:t>
            </a:r>
            <a:endParaRPr lang="es-ES" sz="2400" dirty="0">
              <a:latin typeface="Times New Roman" panose="02020603050405020304" pitchFamily="18" charset="0"/>
              <a:cs typeface="Times New Roman" panose="02020603050405020304" pitchFamily="18" charset="0"/>
            </a:endParaRPr>
          </a:p>
        </p:txBody>
      </p:sp>
      <p:cxnSp>
        <p:nvCxnSpPr>
          <p:cNvPr id="6" name="5 Conector recto de flecha"/>
          <p:cNvCxnSpPr/>
          <p:nvPr/>
        </p:nvCxnSpPr>
        <p:spPr>
          <a:xfrm flipH="1">
            <a:off x="4520749" y="3445565"/>
            <a:ext cx="24747" cy="1279579"/>
          </a:xfrm>
          <a:prstGeom prst="straightConnector1">
            <a:avLst/>
          </a:prstGeom>
          <a:ln w="76200">
            <a:solidFill>
              <a:srgbClr val="7030A0"/>
            </a:solidFill>
            <a:tailEnd type="arrow"/>
          </a:ln>
          <a:scene3d>
            <a:camera prst="orthographicFront"/>
            <a:lightRig rig="threePt" dir="t"/>
          </a:scene3d>
          <a:sp3d>
            <a:bevelT prst="relaxedInse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2066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style.rotation</p:attrName>
                                        </p:attrNameLst>
                                      </p:cBhvr>
                                      <p:tavLst>
                                        <p:tav tm="0">
                                          <p:val>
                                            <p:fltVal val="90"/>
                                          </p:val>
                                        </p:tav>
                                        <p:tav tm="100000">
                                          <p:val>
                                            <p:fltVal val="0"/>
                                          </p:val>
                                        </p:tav>
                                      </p:tavLst>
                                    </p:anim>
                                    <p:animEffect transition="in" filter="fade">
                                      <p:cBhvr>
                                        <p:cTn id="18" dur="1000"/>
                                        <p:tgtEl>
                                          <p:spTgt spid="3">
                                            <p:bg/>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0"/>
            <a:ext cx="9144000" cy="6858000"/>
          </a:xfrm>
          <a:solidFill>
            <a:schemeClr val="bg2">
              <a:lumMod val="60000"/>
              <a:lumOff val="40000"/>
            </a:schemeClr>
          </a:solidFill>
        </p:spPr>
        <p:txBody>
          <a:bodyPr>
            <a:normAutofit/>
          </a:bodyPr>
          <a:lstStyle/>
          <a:p>
            <a:pPr>
              <a:buFont typeface="Wingdings" panose="05000000000000000000" pitchFamily="2" charset="2"/>
              <a:buChar char="v"/>
            </a:pPr>
            <a:r>
              <a:rPr lang="es-ES" sz="2400" dirty="0">
                <a:solidFill>
                  <a:srgbClr val="FFFF00"/>
                </a:solidFill>
                <a:latin typeface="Times New Roman" panose="02020603050405020304" pitchFamily="18" charset="0"/>
                <a:cs typeface="Times New Roman" panose="02020603050405020304" pitchFamily="18" charset="0"/>
              </a:rPr>
              <a:t>E</a:t>
            </a:r>
            <a:r>
              <a:rPr lang="es-ES" sz="2400" dirty="0" smtClean="0">
                <a:solidFill>
                  <a:srgbClr val="FFFF00"/>
                </a:solidFill>
                <a:latin typeface="Times New Roman" panose="02020603050405020304" pitchFamily="18" charset="0"/>
                <a:cs typeface="Times New Roman" panose="02020603050405020304" pitchFamily="18" charset="0"/>
              </a:rPr>
              <a:t>n el Antiguo Testamento se suceden muchas profecías que hablan al pueblo elegido de la llegada del Mesías.</a:t>
            </a:r>
          </a:p>
          <a:p>
            <a:pPr>
              <a:buFont typeface="Wingdings" panose="05000000000000000000" pitchFamily="2" charset="2"/>
              <a:buChar char="v"/>
            </a:pPr>
            <a:r>
              <a:rPr lang="es-ES" sz="2400" dirty="0" smtClean="0">
                <a:solidFill>
                  <a:srgbClr val="FFFF00"/>
                </a:solidFill>
                <a:latin typeface="Times New Roman" panose="02020603050405020304" pitchFamily="18" charset="0"/>
                <a:cs typeface="Times New Roman" panose="02020603050405020304" pitchFamily="18" charset="0"/>
              </a:rPr>
              <a:t>Profecías mesiánicas que se van haciendo cada vez más explicitas hasta que, más de setecientos años antes de que naciera el Señor, el profeta Isaías compone la llamada profecía del siervo de Yahvé (Is 53), donde afirma que el Mesías:</a:t>
            </a:r>
          </a:p>
          <a:p>
            <a:pPr marL="0" indent="0">
              <a:buNone/>
            </a:pPr>
            <a:r>
              <a:rPr lang="es-ES" sz="2400" dirty="0">
                <a:latin typeface="Times New Roman" panose="02020603050405020304" pitchFamily="18" charset="0"/>
                <a:cs typeface="Times New Roman" panose="02020603050405020304" pitchFamily="18" charset="0"/>
              </a:rPr>
              <a:t>	</a:t>
            </a:r>
            <a:r>
              <a:rPr lang="es-ES" sz="2400" dirty="0" smtClean="0">
                <a:solidFill>
                  <a:srgbClr val="002060"/>
                </a:solidFill>
                <a:latin typeface="Times New Roman" panose="02020603050405020304" pitchFamily="18" charset="0"/>
                <a:cs typeface="Times New Roman" panose="02020603050405020304" pitchFamily="18" charset="0"/>
              </a:rPr>
              <a:t>1. Cargara sobre sus hombros con todos nuestros pecados para 	  	    	     pagar por ellos.</a:t>
            </a:r>
          </a:p>
          <a:p>
            <a:pPr marL="0" indent="0">
              <a:buNone/>
            </a:pPr>
            <a:r>
              <a:rPr lang="es-ES" sz="2400" dirty="0">
                <a:solidFill>
                  <a:srgbClr val="002060"/>
                </a:solidFill>
                <a:latin typeface="Times New Roman" panose="02020603050405020304" pitchFamily="18" charset="0"/>
                <a:cs typeface="Times New Roman" panose="02020603050405020304" pitchFamily="18" charset="0"/>
              </a:rPr>
              <a:t>	</a:t>
            </a:r>
            <a:r>
              <a:rPr lang="es-ES" sz="2400" dirty="0" smtClean="0">
                <a:solidFill>
                  <a:srgbClr val="002060"/>
                </a:solidFill>
                <a:latin typeface="Times New Roman" panose="02020603050405020304" pitchFamily="18" charset="0"/>
                <a:cs typeface="Times New Roman" panose="02020603050405020304" pitchFamily="18" charset="0"/>
              </a:rPr>
              <a:t>2. Vencerá al demonio y a la muerte eterna a través de su sacrificio 	     	     en la Cruz y se su Resurrección.</a:t>
            </a:r>
          </a:p>
          <a:p>
            <a:pPr>
              <a:buFont typeface="Wingdings" panose="05000000000000000000" pitchFamily="2" charset="2"/>
              <a:buChar char="v"/>
            </a:pPr>
            <a:r>
              <a:rPr lang="es-ES" sz="2400" dirty="0" smtClean="0">
                <a:solidFill>
                  <a:srgbClr val="FFFF00"/>
                </a:solidFill>
                <a:latin typeface="Times New Roman" panose="02020603050405020304" pitchFamily="18" charset="0"/>
                <a:cs typeface="Times New Roman" panose="02020603050405020304" pitchFamily="18" charset="0"/>
              </a:rPr>
              <a:t>Es Jesucristo el Hijo de Dios hecho hombre para vencer al mal y levantar al ser humano de la caída (CEC, nº 78) </a:t>
            </a:r>
          </a:p>
          <a:p>
            <a:pPr>
              <a:buFont typeface="Wingdings" panose="05000000000000000000" pitchFamily="2" charset="2"/>
              <a:buChar char="v"/>
            </a:pPr>
            <a:r>
              <a:rPr lang="es-ES" sz="2400" dirty="0" smtClean="0">
                <a:solidFill>
                  <a:srgbClr val="FFFF00"/>
                </a:solidFill>
                <a:latin typeface="Times New Roman" panose="02020603050405020304" pitchFamily="18" charset="0"/>
                <a:cs typeface="Times New Roman" panose="02020603050405020304" pitchFamily="18" charset="0"/>
              </a:rPr>
              <a:t>La Redención se aplica por el sacramento del Bautismo, gracias al cual se nace a la vida de la gracia.</a:t>
            </a:r>
            <a:endParaRPr lang="es-E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2655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anim calcmode="lin" valueType="num">
                                      <p:cBhvr>
                                        <p:cTn id="8" dur="2000" fill="hold"/>
                                        <p:tgtEl>
                                          <p:spTgt spid="3">
                                            <p:bg/>
                                          </p:spTgt>
                                        </p:tgtEl>
                                        <p:attrNameLst>
                                          <p:attrName>ppt_w</p:attrName>
                                        </p:attrNameLst>
                                      </p:cBhvr>
                                      <p:tavLst>
                                        <p:tav tm="0" fmla="#ppt_w*sin(2.5*pi*$)">
                                          <p:val>
                                            <p:fltVal val="0"/>
                                          </p:val>
                                        </p:tav>
                                        <p:tav tm="100000">
                                          <p:val>
                                            <p:fltVal val="1"/>
                                          </p:val>
                                        </p:tav>
                                      </p:tavLst>
                                    </p:anim>
                                    <p:anim calcmode="lin" valueType="num">
                                      <p:cBhvr>
                                        <p:cTn id="9" dur="2000" fill="hold"/>
                                        <p:tgtEl>
                                          <p:spTgt spid="3">
                                            <p:bg/>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2000"/>
                                        <p:tgtEl>
                                          <p:spTgt spid="3">
                                            <p:txEl>
                                              <p:pRg st="1" end="1"/>
                                            </p:txEl>
                                          </p:spTgt>
                                        </p:tgtEl>
                                      </p:cBhvr>
                                    </p:animEffect>
                                    <p:anim calcmode="lin" valueType="num">
                                      <p:cBhvr>
                                        <p:cTn id="22"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2000"/>
                                        <p:tgtEl>
                                          <p:spTgt spid="3">
                                            <p:txEl>
                                              <p:pRg st="2" end="2"/>
                                            </p:txEl>
                                          </p:spTgt>
                                        </p:tgtEl>
                                      </p:cBhvr>
                                    </p:animEffect>
                                    <p:anim calcmode="lin" valueType="num">
                                      <p:cBhvr>
                                        <p:cTn id="29"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2000"/>
                                        <p:tgtEl>
                                          <p:spTgt spid="3">
                                            <p:txEl>
                                              <p:pRg st="3" end="3"/>
                                            </p:txEl>
                                          </p:spTgt>
                                        </p:tgtEl>
                                      </p:cBhvr>
                                    </p:animEffect>
                                    <p:anim calcmode="lin" valueType="num">
                                      <p:cBhvr>
                                        <p:cTn id="36"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2000"/>
                                        <p:tgtEl>
                                          <p:spTgt spid="3">
                                            <p:txEl>
                                              <p:pRg st="4" end="4"/>
                                            </p:txEl>
                                          </p:spTgt>
                                        </p:tgtEl>
                                      </p:cBhvr>
                                    </p:animEffect>
                                    <p:anim calcmode="lin" valueType="num">
                                      <p:cBhvr>
                                        <p:cTn id="43"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2000"/>
                                        <p:tgtEl>
                                          <p:spTgt spid="3">
                                            <p:txEl>
                                              <p:pRg st="5" end="5"/>
                                            </p:txEl>
                                          </p:spTgt>
                                        </p:tgtEl>
                                      </p:cBhvr>
                                    </p:animEffect>
                                    <p:anim calcmode="lin" valueType="num">
                                      <p:cBhvr>
                                        <p:cTn id="50"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51"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95736" y="260648"/>
            <a:ext cx="4210630" cy="665044"/>
          </a:xfrm>
        </p:spPr>
        <p:txBody>
          <a:bodyPr/>
          <a:lstStyle/>
          <a:p>
            <a:pPr lvl="0">
              <a:spcBef>
                <a:spcPct val="20000"/>
              </a:spcBef>
              <a:spcAft>
                <a:spcPts val="600"/>
              </a:spcAft>
            </a:pPr>
            <a:r>
              <a:rPr lang="es-ES" sz="2400" b="1" dirty="0" smtClean="0">
                <a:solidFill>
                  <a:srgbClr val="000066"/>
                </a:solidFill>
                <a:latin typeface="Times New Roman" panose="02020603050405020304" pitchFamily="18" charset="0"/>
                <a:cs typeface="Times New Roman" panose="02020603050405020304" pitchFamily="18" charset="0"/>
              </a:rPr>
              <a:t/>
            </a:r>
            <a:br>
              <a:rPr lang="es-ES" sz="2400" b="1" dirty="0" smtClean="0">
                <a:solidFill>
                  <a:srgbClr val="000066"/>
                </a:solidFill>
                <a:latin typeface="Times New Roman" panose="02020603050405020304" pitchFamily="18" charset="0"/>
                <a:cs typeface="Times New Roman" panose="02020603050405020304" pitchFamily="18" charset="0"/>
              </a:rPr>
            </a:br>
            <a:r>
              <a:rPr lang="es-ES" sz="2400" b="1" dirty="0" smtClean="0">
                <a:solidFill>
                  <a:srgbClr val="000066"/>
                </a:solidFill>
                <a:latin typeface="Times New Roman" panose="02020603050405020304" pitchFamily="18" charset="0"/>
                <a:cs typeface="Times New Roman" panose="02020603050405020304" pitchFamily="18" charset="0"/>
              </a:rPr>
              <a:t>5</a:t>
            </a:r>
            <a:r>
              <a:rPr lang="es-ES" sz="2400" b="1" dirty="0">
                <a:solidFill>
                  <a:srgbClr val="000066"/>
                </a:solidFill>
                <a:latin typeface="Times New Roman" panose="02020603050405020304" pitchFamily="18" charset="0"/>
                <a:cs typeface="Times New Roman" panose="02020603050405020304" pitchFamily="18" charset="0"/>
              </a:rPr>
              <a:t>. EL MISTERIO DEL MAL.</a:t>
            </a:r>
            <a:br>
              <a:rPr lang="es-ES" sz="2400" b="1" dirty="0">
                <a:solidFill>
                  <a:srgbClr val="000066"/>
                </a:solidFill>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79512" y="1700808"/>
            <a:ext cx="7833591" cy="4934007"/>
          </a:xfrm>
        </p:spPr>
        <p:txBody>
          <a:bodyPr>
            <a:normAutofit lnSpcReduction="10000"/>
          </a:bodyPr>
          <a:lstStyle/>
          <a:p>
            <a:pPr algn="just">
              <a:buFont typeface="Wingdings" panose="05000000000000000000" pitchFamily="2" charset="2"/>
              <a:buChar char="ü"/>
            </a:pPr>
            <a:r>
              <a:rPr lang="es-ES" sz="2400" dirty="0" smtClean="0">
                <a:latin typeface="Times New Roman" panose="02020603050405020304" pitchFamily="18" charset="0"/>
                <a:cs typeface="Times New Roman" panose="02020603050405020304" pitchFamily="18" charset="0"/>
              </a:rPr>
              <a:t>La Biblia nos presenta el relato del primer asesinato: el justo Abel muere a manos de su propio hermano, Caín.</a:t>
            </a:r>
          </a:p>
          <a:p>
            <a:pPr algn="just">
              <a:buFont typeface="Wingdings" panose="05000000000000000000" pitchFamily="2" charset="2"/>
              <a:buChar char="ü"/>
            </a:pPr>
            <a:r>
              <a:rPr lang="es-ES" sz="2400" dirty="0" smtClean="0">
                <a:latin typeface="Times New Roman" panose="02020603050405020304" pitchFamily="18" charset="0"/>
                <a:cs typeface="Times New Roman" panose="02020603050405020304" pitchFamily="18" charset="0"/>
              </a:rPr>
              <a:t>La causa del mal en el mundo es el pecado. El pecado original que cometieron nuestros primeros y los personales que todos sus descendientes cometemos: están detrás de todas las calamidades y miserias que asolan a la humanidad.</a:t>
            </a:r>
          </a:p>
          <a:p>
            <a:pPr algn="just">
              <a:buFont typeface="Wingdings" panose="05000000000000000000" pitchFamily="2" charset="2"/>
              <a:buChar char="ü"/>
            </a:pPr>
            <a:r>
              <a:rPr lang="es-ES" sz="2400" dirty="0" smtClean="0">
                <a:latin typeface="Times New Roman" panose="02020603050405020304" pitchFamily="18" charset="0"/>
                <a:cs typeface="Times New Roman" panose="02020603050405020304" pitchFamily="18" charset="0"/>
              </a:rPr>
              <a:t>Dios nos ha dado libertad, nos ha hecho capaces de movernos por nosotros mismos, de elegir el bien… o el mal. </a:t>
            </a:r>
            <a:endParaRPr lang="es-ES"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s-ES" sz="2400" dirty="0" smtClean="0">
                <a:latin typeface="Times New Roman" panose="02020603050405020304" pitchFamily="18" charset="0"/>
                <a:cs typeface="Times New Roman" panose="02020603050405020304" pitchFamily="18" charset="0"/>
              </a:rPr>
              <a:t>Esta </a:t>
            </a:r>
            <a:r>
              <a:rPr lang="es-ES" sz="2400" b="1" i="1" dirty="0" smtClean="0">
                <a:solidFill>
                  <a:srgbClr val="FFFF00"/>
                </a:solidFill>
                <a:latin typeface="Times New Roman" panose="02020603050405020304" pitchFamily="18" charset="0"/>
                <a:cs typeface="Times New Roman" panose="02020603050405020304" pitchFamily="18" charset="0"/>
              </a:rPr>
              <a:t>libertad</a:t>
            </a:r>
            <a:r>
              <a:rPr lang="es-ES" sz="2400" dirty="0" smtClean="0">
                <a:latin typeface="Times New Roman" panose="02020603050405020304" pitchFamily="18" charset="0"/>
                <a:cs typeface="Times New Roman" panose="02020603050405020304" pitchFamily="18" charset="0"/>
              </a:rPr>
              <a:t> es uno de los dones más maravillosos que Dios nos ha dado, por ser libres, tenemos </a:t>
            </a:r>
            <a:r>
              <a:rPr lang="es-ES" sz="2400" b="1" i="1" dirty="0" smtClean="0">
                <a:solidFill>
                  <a:srgbClr val="FFFF00"/>
                </a:solidFill>
                <a:latin typeface="Times New Roman" panose="02020603050405020304" pitchFamily="18" charset="0"/>
                <a:cs typeface="Times New Roman" panose="02020603050405020304" pitchFamily="18" charset="0"/>
              </a:rPr>
              <a:t>merito</a:t>
            </a:r>
            <a:r>
              <a:rPr lang="es-ES" sz="2400" dirty="0" smtClean="0">
                <a:latin typeface="Times New Roman" panose="02020603050405020304" pitchFamily="18" charset="0"/>
                <a:cs typeface="Times New Roman" panose="02020603050405020304" pitchFamily="18" charset="0"/>
              </a:rPr>
              <a:t> cuando elegimos hacer el bien. Y </a:t>
            </a:r>
            <a:r>
              <a:rPr lang="es-ES" sz="2400" b="1" i="1" dirty="0" smtClean="0">
                <a:solidFill>
                  <a:srgbClr val="FFFF00"/>
                </a:solidFill>
                <a:latin typeface="Times New Roman" panose="02020603050405020304" pitchFamily="18" charset="0"/>
                <a:cs typeface="Times New Roman" panose="02020603050405020304" pitchFamily="18" charset="0"/>
              </a:rPr>
              <a:t>culpa</a:t>
            </a:r>
            <a:r>
              <a:rPr lang="es-ES" sz="2400" dirty="0" smtClean="0">
                <a:latin typeface="Times New Roman" panose="02020603050405020304" pitchFamily="18" charset="0"/>
                <a:cs typeface="Times New Roman" panose="02020603050405020304" pitchFamily="18" charset="0"/>
              </a:rPr>
              <a:t> cuando elegimos el mal.</a:t>
            </a:r>
            <a:endParaRPr lang="es-ES" sz="2400" dirty="0">
              <a:latin typeface="Times New Roman" panose="02020603050405020304" pitchFamily="18" charset="0"/>
              <a:cs typeface="Times New Roman" panose="02020603050405020304" pitchFamily="18" charset="0"/>
            </a:endParaRPr>
          </a:p>
        </p:txBody>
      </p:sp>
      <p:sp>
        <p:nvSpPr>
          <p:cNvPr id="4" name="3 Recortar rectángulo de esquina diagonal"/>
          <p:cNvSpPr/>
          <p:nvPr/>
        </p:nvSpPr>
        <p:spPr>
          <a:xfrm>
            <a:off x="395536" y="1052736"/>
            <a:ext cx="2736304" cy="504056"/>
          </a:xfrm>
          <a:prstGeom prst="snip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eaLnBrk="1" fontAlgn="auto" hangingPunct="1">
              <a:spcBef>
                <a:spcPct val="20000"/>
              </a:spcBef>
              <a:spcAft>
                <a:spcPts val="600"/>
              </a:spcAft>
              <a:buClr>
                <a:srgbClr val="F4E7ED"/>
              </a:buClr>
            </a:pPr>
            <a:r>
              <a:rPr lang="es-ES" sz="2400" b="1" dirty="0">
                <a:solidFill>
                  <a:srgbClr val="FFC000"/>
                </a:solidFill>
                <a:latin typeface="Times New Roman" panose="02020603050405020304" pitchFamily="18" charset="0"/>
                <a:cs typeface="Times New Roman" panose="02020603050405020304" pitchFamily="18" charset="0"/>
              </a:rPr>
              <a:t>- La causa del mal.</a:t>
            </a:r>
          </a:p>
        </p:txBody>
      </p:sp>
    </p:spTree>
    <p:extLst>
      <p:ext uri="{BB962C8B-B14F-4D97-AF65-F5344CB8AC3E}">
        <p14:creationId xmlns:p14="http://schemas.microsoft.com/office/powerpoint/2010/main" val="21971276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2000"/>
                                        <p:tgtEl>
                                          <p:spTgt spid="3">
                                            <p:txEl>
                                              <p:pRg st="0" end="0"/>
                                            </p:txEl>
                                          </p:spTgt>
                                        </p:tgtEl>
                                      </p:cBhvr>
                                    </p:animEffect>
                                    <p:anim calcmode="lin" valueType="num">
                                      <p:cBhvr>
                                        <p:cTn id="19"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2000"/>
                                        <p:tgtEl>
                                          <p:spTgt spid="3">
                                            <p:txEl>
                                              <p:pRg st="1" end="1"/>
                                            </p:txEl>
                                          </p:spTgt>
                                        </p:tgtEl>
                                      </p:cBhvr>
                                    </p:animEffect>
                                    <p:anim calcmode="lin" valueType="num">
                                      <p:cBhvr>
                                        <p:cTn id="26"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2000"/>
                                        <p:tgtEl>
                                          <p:spTgt spid="3">
                                            <p:txEl>
                                              <p:pRg st="2" end="2"/>
                                            </p:txEl>
                                          </p:spTgt>
                                        </p:tgtEl>
                                      </p:cBhvr>
                                    </p:animEffect>
                                    <p:anim calcmode="lin" valueType="num">
                                      <p:cBhvr>
                                        <p:cTn id="3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2000"/>
                                        <p:tgtEl>
                                          <p:spTgt spid="3">
                                            <p:txEl>
                                              <p:pRg st="3" end="3"/>
                                            </p:txEl>
                                          </p:spTgt>
                                        </p:tgtEl>
                                      </p:cBhvr>
                                    </p:animEffect>
                                    <p:anim calcmode="lin" valueType="num">
                                      <p:cBhvr>
                                        <p:cTn id="40"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1"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60648"/>
            <a:ext cx="7992888" cy="1339551"/>
          </a:xfrm>
          <a:solidFill>
            <a:srgbClr val="7030A0"/>
          </a:solidFill>
          <a:scene3d>
            <a:camera prst="orthographicFront"/>
            <a:lightRig rig="threePt" dir="t"/>
          </a:scene3d>
          <a:sp3d>
            <a:bevelT w="152400" h="50800" prst="softRound"/>
          </a:sp3d>
        </p:spPr>
        <p:txBody>
          <a:bodyPr/>
          <a:lstStyle/>
          <a:p>
            <a:pPr algn="just"/>
            <a:r>
              <a:rPr lang="es-ES" sz="2400" dirty="0" smtClean="0">
                <a:latin typeface="Times New Roman" panose="02020603050405020304" pitchFamily="18" charset="0"/>
                <a:cs typeface="Times New Roman" panose="02020603050405020304" pitchFamily="18" charset="0"/>
              </a:rPr>
              <a:t>El mal puede ser físico o moral. Ejemplo del primero serian un huracán o la muerte de una gacela en las garras de un león; y el segundo un acto terrorista, el robo, la mentira, etc.</a:t>
            </a:r>
            <a:endParaRPr lang="es-ES" sz="2400" dirty="0">
              <a:latin typeface="Times New Roman" panose="02020603050405020304" pitchFamily="18" charset="0"/>
              <a:cs typeface="Times New Roman" panose="02020603050405020304" pitchFamily="18" charset="0"/>
            </a:endParaRPr>
          </a:p>
        </p:txBody>
      </p:sp>
      <p:pic>
        <p:nvPicPr>
          <p:cNvPr id="1026" name="Picture 2" descr="F:\TIC125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628800"/>
            <a:ext cx="3833614" cy="5085184"/>
          </a:xfrm>
          <a:prstGeom prst="rect">
            <a:avLst/>
          </a:prstGeom>
          <a:noFill/>
          <a:extLst>
            <a:ext uri="{909E8E84-426E-40DD-AFC4-6F175D3DCCD1}">
              <a14:hiddenFill xmlns:a14="http://schemas.microsoft.com/office/drawing/2010/main">
                <a:solidFill>
                  <a:srgbClr val="FFFFFF"/>
                </a:solidFill>
              </a14:hiddenFill>
            </a:ext>
          </a:extLst>
        </p:spPr>
      </p:pic>
      <p:sp>
        <p:nvSpPr>
          <p:cNvPr id="4" name="3 Recortar rectángulo de esquina diagonal"/>
          <p:cNvSpPr/>
          <p:nvPr/>
        </p:nvSpPr>
        <p:spPr>
          <a:xfrm>
            <a:off x="4427984" y="4005064"/>
            <a:ext cx="4536504" cy="2232248"/>
          </a:xfrm>
          <a:prstGeom prst="snip2DiagRect">
            <a:avLst/>
          </a:prstGeom>
          <a:solidFill>
            <a:srgbClr val="002060"/>
          </a:solidFill>
          <a:ln>
            <a:no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i="1" dirty="0" smtClean="0">
                <a:latin typeface="Times New Roman" panose="02020603050405020304" pitchFamily="18" charset="0"/>
                <a:cs typeface="Times New Roman" panose="02020603050405020304" pitchFamily="18" charset="0"/>
              </a:rPr>
              <a:t>Detalle de Caín golpea a Abel, de Tiziano. Siglo XVI. La sagrada Escritura enseña que la raíz de muchos males esta en el pecado.</a:t>
            </a:r>
            <a:endParaRPr lang="es-ES"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91478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anim calcmode="lin" valueType="num">
                                      <p:cBhvr>
                                        <p:cTn id="13" dur="2000" fill="hold"/>
                                        <p:tgtEl>
                                          <p:spTgt spid="1026"/>
                                        </p:tgtEl>
                                        <p:attrNameLst>
                                          <p:attrName>ppt_w</p:attrName>
                                        </p:attrNameLst>
                                      </p:cBhvr>
                                      <p:tavLst>
                                        <p:tav tm="0" fmla="#ppt_w*sin(2.5*pi*$)">
                                          <p:val>
                                            <p:fltVal val="0"/>
                                          </p:val>
                                        </p:tav>
                                        <p:tav tm="100000">
                                          <p:val>
                                            <p:fltVal val="1"/>
                                          </p:val>
                                        </p:tav>
                                      </p:tavLst>
                                    </p:anim>
                                    <p:anim calcmode="lin" valueType="num">
                                      <p:cBhvr>
                                        <p:cTn id="14"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512" y="908720"/>
            <a:ext cx="8784975" cy="5832647"/>
          </a:xfrm>
          <a:solidFill>
            <a:schemeClr val="accent2">
              <a:lumMod val="60000"/>
              <a:lumOff val="40000"/>
            </a:schemeClr>
          </a:solidFill>
        </p:spPr>
        <p:txBody>
          <a:bodyPr>
            <a:normAutofit/>
          </a:bodyPr>
          <a:lstStyle/>
          <a:p>
            <a:pPr marL="0" indent="0" algn="just">
              <a:buNone/>
            </a:pPr>
            <a:r>
              <a:rPr lang="es-ES" sz="2400" dirty="0" smtClean="0">
                <a:solidFill>
                  <a:srgbClr val="002060"/>
                </a:solidFill>
                <a:latin typeface="Times New Roman" panose="02020603050405020304" pitchFamily="18" charset="0"/>
                <a:cs typeface="Times New Roman" panose="02020603050405020304" pitchFamily="18" charset="0"/>
              </a:rPr>
              <a:t>El sufrimiento de los inocentes, parece algo que contradice la existencia de Dios todopoderoso que ama y cuida de sus hijos. La Iglesia nos propone algunas enseñanzas:</a:t>
            </a:r>
          </a:p>
          <a:p>
            <a:pPr algn="just">
              <a:buFont typeface="Wingdings" panose="05000000000000000000" pitchFamily="2" charset="2"/>
              <a:buChar char="Ø"/>
            </a:pPr>
            <a:r>
              <a:rPr lang="es-ES" sz="2400" i="1" dirty="0" smtClean="0">
                <a:solidFill>
                  <a:srgbClr val="C00000"/>
                </a:solidFill>
                <a:latin typeface="Times New Roman" panose="02020603050405020304" pitchFamily="18" charset="0"/>
                <a:cs typeface="Times New Roman" panose="02020603050405020304" pitchFamily="18" charset="0"/>
              </a:rPr>
              <a:t>El mal y el sufrimiento no son algo absoluto. Por ejemplo, una enfermedad mortal es un mal, pero solo relativo ya que puede servir al enfermo para acercarse a Dios y ganar el Cielo.</a:t>
            </a:r>
          </a:p>
          <a:p>
            <a:pPr algn="just">
              <a:buFont typeface="Wingdings" panose="05000000000000000000" pitchFamily="2" charset="2"/>
              <a:buChar char="Ø"/>
            </a:pPr>
            <a:r>
              <a:rPr lang="es-ES" sz="2400" i="1" dirty="0" smtClean="0">
                <a:solidFill>
                  <a:srgbClr val="C00000"/>
                </a:solidFill>
                <a:latin typeface="Times New Roman" panose="02020603050405020304" pitchFamily="18" charset="0"/>
                <a:cs typeface="Times New Roman" panose="02020603050405020304" pitchFamily="18" charset="0"/>
              </a:rPr>
              <a:t>El mal es a veces un misterio: cuando nos encontramos en la vida con algo que humanamente es incomprensible, debemos acogerlo en la fe.</a:t>
            </a:r>
          </a:p>
          <a:p>
            <a:pPr algn="just">
              <a:buFont typeface="Wingdings" panose="05000000000000000000" pitchFamily="2" charset="2"/>
              <a:buChar char="Ø"/>
            </a:pPr>
            <a:r>
              <a:rPr lang="es-ES" sz="2400" i="1" dirty="0" smtClean="0">
                <a:solidFill>
                  <a:srgbClr val="C00000"/>
                </a:solidFill>
                <a:latin typeface="Times New Roman" panose="02020603050405020304" pitchFamily="18" charset="0"/>
                <a:cs typeface="Times New Roman" panose="02020603050405020304" pitchFamily="18" charset="0"/>
              </a:rPr>
              <a:t>El dolor y el sufrimiento son una oportunidad para la reflexión y la conversión, puede llevar dentro de sí la semilla de un cambio vital.</a:t>
            </a:r>
          </a:p>
          <a:p>
            <a:pPr algn="just">
              <a:buFont typeface="Wingdings" panose="05000000000000000000" pitchFamily="2" charset="2"/>
              <a:buChar char="Ø"/>
            </a:pPr>
            <a:r>
              <a:rPr lang="es-ES" sz="2400" i="1" dirty="0" smtClean="0">
                <a:solidFill>
                  <a:srgbClr val="C00000"/>
                </a:solidFill>
                <a:latin typeface="Times New Roman" panose="02020603050405020304" pitchFamily="18" charset="0"/>
                <a:cs typeface="Times New Roman" panose="02020603050405020304" pitchFamily="18" charset="0"/>
              </a:rPr>
              <a:t>La clave definitiva para resolver el misterio del sufrimiento es contemplar al inocente por antonomasia: Jesús, su sufrimiento en la Cruz y su Resurrección.</a:t>
            </a:r>
            <a:endParaRPr lang="es-ES" sz="2400" i="1" dirty="0">
              <a:solidFill>
                <a:srgbClr val="C00000"/>
              </a:solidFill>
              <a:latin typeface="Times New Roman" panose="02020603050405020304" pitchFamily="18" charset="0"/>
              <a:cs typeface="Times New Roman" panose="02020603050405020304" pitchFamily="18" charset="0"/>
            </a:endParaRPr>
          </a:p>
        </p:txBody>
      </p:sp>
      <p:sp>
        <p:nvSpPr>
          <p:cNvPr id="4" name="3 Recortar rectángulo de esquina diagonal"/>
          <p:cNvSpPr/>
          <p:nvPr/>
        </p:nvSpPr>
        <p:spPr>
          <a:xfrm>
            <a:off x="179512" y="229748"/>
            <a:ext cx="4176464" cy="576064"/>
          </a:xfrm>
          <a:prstGeom prst="snip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400" b="1" dirty="0" smtClean="0">
              <a:solidFill>
                <a:srgbClr val="FFC000"/>
              </a:solidFill>
              <a:latin typeface="Times New Roman" panose="02020603050405020304" pitchFamily="18" charset="0"/>
              <a:cs typeface="Times New Roman" panose="02020603050405020304" pitchFamily="18" charset="0"/>
            </a:endParaRPr>
          </a:p>
          <a:p>
            <a:pPr algn="ctr"/>
            <a:r>
              <a:rPr lang="es-ES" sz="2400" b="1" dirty="0" smtClean="0">
                <a:solidFill>
                  <a:srgbClr val="FFC000"/>
                </a:solidFill>
                <a:latin typeface="Times New Roman" panose="02020603050405020304" pitchFamily="18" charset="0"/>
                <a:cs typeface="Times New Roman" panose="02020603050405020304" pitchFamily="18" charset="0"/>
              </a:rPr>
              <a:t>- </a:t>
            </a:r>
            <a:r>
              <a:rPr lang="es-ES" sz="2400" b="1" dirty="0">
                <a:solidFill>
                  <a:srgbClr val="FFC000"/>
                </a:solidFill>
                <a:latin typeface="Times New Roman" panose="02020603050405020304" pitchFamily="18" charset="0"/>
                <a:cs typeface="Times New Roman" panose="02020603050405020304" pitchFamily="18" charset="0"/>
              </a:rPr>
              <a:t>El sentido del sufrimiento.</a:t>
            </a:r>
            <a:br>
              <a:rPr lang="es-ES" sz="2400" b="1" dirty="0">
                <a:solidFill>
                  <a:srgbClr val="FFC000"/>
                </a:solidFill>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41727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xit" presetSubtype="32" fill="hold" grpId="0" nodeType="clickEffect">
                                  <p:stCondLst>
                                    <p:cond delay="0"/>
                                  </p:stCondLst>
                                  <p:childTnLst>
                                    <p:animEffect transition="out" filter="circle(out)">
                                      <p:cBhvr>
                                        <p:cTn id="12" dur="2000"/>
                                        <p:tgtEl>
                                          <p:spTgt spid="3">
                                            <p:txEl>
                                              <p:pRg st="0" end="0"/>
                                            </p:txEl>
                                          </p:spTgt>
                                        </p:tgtEl>
                                      </p:cBhvr>
                                    </p:animEffect>
                                    <p:set>
                                      <p:cBhvr>
                                        <p:cTn id="13"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0" nodeType="clickEffect">
                                  <p:stCondLst>
                                    <p:cond delay="0"/>
                                  </p:stCondLst>
                                  <p:childTnLst>
                                    <p:animEffect transition="out" filter="circle(out)">
                                      <p:cBhvr>
                                        <p:cTn id="17" dur="2000"/>
                                        <p:tgtEl>
                                          <p:spTgt spid="3">
                                            <p:txEl>
                                              <p:pRg st="1" end="1"/>
                                            </p:txEl>
                                          </p:spTgt>
                                        </p:tgtEl>
                                      </p:cBhvr>
                                    </p:animEffect>
                                    <p:set>
                                      <p:cBhvr>
                                        <p:cTn id="18"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grpId="0" nodeType="clickEffect">
                                  <p:stCondLst>
                                    <p:cond delay="0"/>
                                  </p:stCondLst>
                                  <p:childTnLst>
                                    <p:animEffect transition="out" filter="circle(out)">
                                      <p:cBhvr>
                                        <p:cTn id="22" dur="2000"/>
                                        <p:tgtEl>
                                          <p:spTgt spid="3">
                                            <p:txEl>
                                              <p:pRg st="2" end="2"/>
                                            </p:txEl>
                                          </p:spTgt>
                                        </p:tgtEl>
                                      </p:cBhvr>
                                    </p:animEffect>
                                    <p:set>
                                      <p:cBhvr>
                                        <p:cTn id="23"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xit" presetSubtype="32" fill="hold" grpId="0" nodeType="clickEffect">
                                  <p:stCondLst>
                                    <p:cond delay="0"/>
                                  </p:stCondLst>
                                  <p:childTnLst>
                                    <p:animEffect transition="out" filter="circle(out)">
                                      <p:cBhvr>
                                        <p:cTn id="27" dur="2000"/>
                                        <p:tgtEl>
                                          <p:spTgt spid="3">
                                            <p:txEl>
                                              <p:pRg st="3" end="3"/>
                                            </p:txEl>
                                          </p:spTgt>
                                        </p:tgtEl>
                                      </p:cBhvr>
                                    </p:animEffect>
                                    <p:set>
                                      <p:cBhvr>
                                        <p:cTn id="28"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xit" presetSubtype="32" fill="hold" grpId="0" nodeType="clickEffect">
                                  <p:stCondLst>
                                    <p:cond delay="0"/>
                                  </p:stCondLst>
                                  <p:childTnLst>
                                    <p:animEffect transition="out" filter="circle(out)">
                                      <p:cBhvr>
                                        <p:cTn id="32" dur="2000"/>
                                        <p:tgtEl>
                                          <p:spTgt spid="3">
                                            <p:txEl>
                                              <p:pRg st="4" end="4"/>
                                            </p:txEl>
                                          </p:spTgt>
                                        </p:tgtEl>
                                      </p:cBhvr>
                                    </p:animEffect>
                                    <p:set>
                                      <p:cBhvr>
                                        <p:cTn id="33"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xit" presetSubtype="32" fill="hold" grpId="0" nodeType="clickEffect">
                                  <p:stCondLst>
                                    <p:cond delay="0"/>
                                  </p:stCondLst>
                                  <p:childTnLst>
                                    <p:animEffect transition="out" filter="circle(out)">
                                      <p:cBhvr>
                                        <p:cTn id="37" dur="2000"/>
                                        <p:tgtEl>
                                          <p:spTgt spid="3">
                                            <p:bg/>
                                          </p:spTgt>
                                        </p:tgtEl>
                                      </p:cBhvr>
                                    </p:animEffect>
                                    <p:set>
                                      <p:cBhvr>
                                        <p:cTn id="38" dur="1" fill="hold">
                                          <p:stCondLst>
                                            <p:cond delay="19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88640"/>
            <a:ext cx="8712968" cy="1123527"/>
          </a:xfrm>
        </p:spPr>
        <p:txBody>
          <a:bodyPr/>
          <a:lstStyle/>
          <a:p>
            <a:r>
              <a:rPr lang="es-ES" sz="2400" b="1" dirty="0" smtClean="0">
                <a:solidFill>
                  <a:srgbClr val="002060"/>
                </a:solidFill>
                <a:latin typeface="Times New Roman" panose="02020603050405020304" pitchFamily="18" charset="0"/>
                <a:cs typeface="Times New Roman" panose="02020603050405020304" pitchFamily="18" charset="0"/>
              </a:rPr>
              <a:t>Cuando en nuestras vidas aparece el dolor y lo aceptamos con fe, sin rebelión ni desesperación, compartimos la misión redentora del Señor.</a:t>
            </a:r>
            <a:endParaRPr lang="es-ES" sz="2400" b="1" dirty="0">
              <a:solidFill>
                <a:srgbClr val="002060"/>
              </a:solidFill>
              <a:latin typeface="Times New Roman" panose="02020603050405020304" pitchFamily="18" charset="0"/>
              <a:cs typeface="Times New Roman" panose="02020603050405020304" pitchFamily="18" charset="0"/>
            </a:endParaRPr>
          </a:p>
        </p:txBody>
      </p:sp>
      <p:sp>
        <p:nvSpPr>
          <p:cNvPr id="4" name="3 Placa"/>
          <p:cNvSpPr/>
          <p:nvPr/>
        </p:nvSpPr>
        <p:spPr>
          <a:xfrm>
            <a:off x="119271" y="1716832"/>
            <a:ext cx="8845218" cy="4683968"/>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smtClean="0">
                <a:solidFill>
                  <a:srgbClr val="FFFF00"/>
                </a:solidFill>
                <a:latin typeface="Times New Roman" panose="02020603050405020304" pitchFamily="18" charset="0"/>
                <a:cs typeface="Times New Roman" panose="02020603050405020304" pitchFamily="18" charset="0"/>
              </a:rPr>
              <a:t>La providencia divina</a:t>
            </a:r>
          </a:p>
          <a:p>
            <a:pPr algn="just"/>
            <a:r>
              <a:rPr lang="es-ES" sz="2400" dirty="0" smtClean="0">
                <a:latin typeface="Times New Roman" panose="02020603050405020304" pitchFamily="18" charset="0"/>
                <a:cs typeface="Times New Roman" panose="02020603050405020304" pitchFamily="18" charset="0"/>
              </a:rPr>
              <a:t>Es el cuidado amoroso que Dios ejerce sobre las criaturas y, en especial, del hombre. Jesús nos lo explico así: Mirad los pájaros del cielo; no siembran ni siegan, ni almacenan y, sin embargo vuestro Padre celestial los alimenta (…). Fijaos como crecen los lirios del campo, ni trabajan ni hilan. Y os digo que ni Salomón en todo su fasto, estaba vestido como uno de ellos. Pues si a la hierba, que hoy esta en el campo y mañana la arrojan al horno, Dios la viste así, ¿no hará mucho más por vosotros, gente de poca fe? (Mt 6, 26-30)</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50180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580111" y="3789040"/>
            <a:ext cx="3534003" cy="1205662"/>
          </a:xfrm>
          <a:solidFill>
            <a:srgbClr val="0070C0"/>
          </a:solidFill>
          <a:ln>
            <a:noFill/>
          </a:ln>
          <a:scene3d>
            <a:camera prst="orthographicFront"/>
            <a:lightRig rig="threePt" dir="t"/>
          </a:scene3d>
          <a:sp3d>
            <a:bevelT w="165100" prst="coolSlant"/>
          </a:sp3d>
        </p:spPr>
        <p:txBody>
          <a:bodyPr>
            <a:normAutofit lnSpcReduction="10000"/>
          </a:bodyPr>
          <a:lstStyle/>
          <a:p>
            <a:pPr marL="0" indent="0" algn="just">
              <a:buNone/>
            </a:pPr>
            <a:r>
              <a:rPr lang="es-ES" sz="2000" b="1" i="1" dirty="0" smtClean="0">
                <a:latin typeface="Times New Roman" panose="02020603050405020304" pitchFamily="18" charset="0"/>
                <a:cs typeface="Times New Roman" panose="02020603050405020304" pitchFamily="18" charset="0"/>
              </a:rPr>
              <a:t>Cristo Pantocrátor. La Pasión de Cristo muestra que el sufrimiento tiene un valor de salvación.</a:t>
            </a:r>
            <a:endParaRPr lang="es-ES" sz="2000" b="1" i="1" dirty="0">
              <a:latin typeface="Times New Roman" panose="02020603050405020304" pitchFamily="18" charset="0"/>
              <a:cs typeface="Times New Roman" panose="02020603050405020304" pitchFamily="18" charset="0"/>
            </a:endParaRPr>
          </a:p>
        </p:txBody>
      </p:sp>
      <p:pic>
        <p:nvPicPr>
          <p:cNvPr id="1027" name="Picture 3" descr="F:\Christ_Pantocrator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801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2220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anim calcmode="lin" valueType="num">
                                      <p:cBhvr>
                                        <p:cTn id="8" dur="2000" fill="hold"/>
                                        <p:tgtEl>
                                          <p:spTgt spid="1027"/>
                                        </p:tgtEl>
                                        <p:attrNameLst>
                                          <p:attrName>ppt_w</p:attrName>
                                        </p:attrNameLst>
                                      </p:cBhvr>
                                      <p:tavLst>
                                        <p:tav tm="0" fmla="#ppt_w*sin(2.5*pi*$)">
                                          <p:val>
                                            <p:fltVal val="0"/>
                                          </p:val>
                                        </p:tav>
                                        <p:tav tm="100000">
                                          <p:val>
                                            <p:fltVal val="1"/>
                                          </p:val>
                                        </p:tav>
                                      </p:tavLst>
                                    </p:anim>
                                    <p:anim calcmode="lin" valueType="num">
                                      <p:cBhvr>
                                        <p:cTn id="9"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1000"/>
                                        <p:tgtEl>
                                          <p:spTgt spid="3">
                                            <p:bg/>
                                          </p:spTgt>
                                        </p:tgtEl>
                                      </p:cBhvr>
                                    </p:animEffect>
                                    <p:anim calcmode="lin" valueType="num">
                                      <p:cBhvr>
                                        <p:cTn id="15" dur="1000" fill="hold"/>
                                        <p:tgtEl>
                                          <p:spTgt spid="3">
                                            <p:bg/>
                                          </p:spTgt>
                                        </p:tgtEl>
                                        <p:attrNameLst>
                                          <p:attrName>ppt_x</p:attrName>
                                        </p:attrNameLst>
                                      </p:cBhvr>
                                      <p:tavLst>
                                        <p:tav tm="0">
                                          <p:val>
                                            <p:strVal val="#ppt_x"/>
                                          </p:val>
                                        </p:tav>
                                        <p:tav tm="100000">
                                          <p:val>
                                            <p:strVal val="#ppt_x"/>
                                          </p:val>
                                        </p:tav>
                                      </p:tavLst>
                                    </p:anim>
                                    <p:anim calcmode="lin" valueType="num">
                                      <p:cBhvr>
                                        <p:cTn id="16"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laca"/>
          <p:cNvSpPr/>
          <p:nvPr/>
        </p:nvSpPr>
        <p:spPr>
          <a:xfrm>
            <a:off x="323528" y="260648"/>
            <a:ext cx="1584176" cy="576064"/>
          </a:xfrm>
          <a:prstGeom prst="plaqu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SINTESIS</a:t>
            </a:r>
            <a:endParaRPr lang="es-ES" sz="2000" dirty="0">
              <a:latin typeface="Times New Roman" panose="02020603050405020304" pitchFamily="18" charset="0"/>
              <a:cs typeface="Times New Roman" panose="02020603050405020304" pitchFamily="18" charset="0"/>
            </a:endParaRPr>
          </a:p>
        </p:txBody>
      </p:sp>
      <p:sp>
        <p:nvSpPr>
          <p:cNvPr id="5" name="4 Rectángulo redondeado"/>
          <p:cNvSpPr/>
          <p:nvPr/>
        </p:nvSpPr>
        <p:spPr>
          <a:xfrm>
            <a:off x="2915816" y="476672"/>
            <a:ext cx="3744416" cy="64807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smtClean="0">
                <a:solidFill>
                  <a:srgbClr val="FF0000"/>
                </a:solidFill>
                <a:latin typeface="Times New Roman" panose="02020603050405020304" pitchFamily="18" charset="0"/>
                <a:cs typeface="Times New Roman" panose="02020603050405020304" pitchFamily="18" charset="0"/>
              </a:rPr>
              <a:t>PECADO ORIGINAL</a:t>
            </a:r>
            <a:endParaRPr lang="es-ES" sz="2400" b="1" dirty="0">
              <a:solidFill>
                <a:srgbClr val="FF0000"/>
              </a:solidFill>
              <a:latin typeface="Times New Roman" panose="02020603050405020304" pitchFamily="18" charset="0"/>
              <a:cs typeface="Times New Roman" panose="02020603050405020304" pitchFamily="18" charset="0"/>
            </a:endParaRPr>
          </a:p>
        </p:txBody>
      </p:sp>
      <p:sp>
        <p:nvSpPr>
          <p:cNvPr id="6" name="5 Rectángulo redondeado"/>
          <p:cNvSpPr/>
          <p:nvPr/>
        </p:nvSpPr>
        <p:spPr>
          <a:xfrm>
            <a:off x="323528" y="1700808"/>
            <a:ext cx="2160240" cy="64807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Relatado en el Génesis</a:t>
            </a:r>
            <a:endParaRPr lang="es-ES" sz="2000" dirty="0">
              <a:latin typeface="Times New Roman" panose="02020603050405020304" pitchFamily="18" charset="0"/>
              <a:cs typeface="Times New Roman" panose="02020603050405020304" pitchFamily="18" charset="0"/>
            </a:endParaRPr>
          </a:p>
        </p:txBody>
      </p:sp>
      <p:sp>
        <p:nvSpPr>
          <p:cNvPr id="7" name="6 Rectángulo redondeado"/>
          <p:cNvSpPr/>
          <p:nvPr/>
        </p:nvSpPr>
        <p:spPr>
          <a:xfrm>
            <a:off x="179512" y="2636912"/>
            <a:ext cx="2736304" cy="122413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latin typeface="Times New Roman" panose="02020603050405020304" pitchFamily="18" charset="0"/>
                <a:cs typeface="Times New Roman" panose="02020603050405020304" pitchFamily="18" charset="0"/>
              </a:rPr>
              <a:t>Adán y Eva tentados por el demonio incumplen el mandato de Dios.</a:t>
            </a:r>
            <a:endParaRPr lang="es-ES" sz="2000" dirty="0">
              <a:latin typeface="Times New Roman" panose="02020603050405020304" pitchFamily="18" charset="0"/>
              <a:cs typeface="Times New Roman" panose="02020603050405020304" pitchFamily="18" charset="0"/>
            </a:endParaRPr>
          </a:p>
        </p:txBody>
      </p:sp>
      <p:sp>
        <p:nvSpPr>
          <p:cNvPr id="8" name="7 Rectángulo redondeado"/>
          <p:cNvSpPr/>
          <p:nvPr/>
        </p:nvSpPr>
        <p:spPr>
          <a:xfrm>
            <a:off x="323528" y="4365104"/>
            <a:ext cx="2448272" cy="79208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Se transmite a todos sus descendientes.</a:t>
            </a:r>
            <a:endParaRPr lang="es-ES" sz="2000" dirty="0">
              <a:latin typeface="Times New Roman" panose="02020603050405020304" pitchFamily="18" charset="0"/>
              <a:cs typeface="Times New Roman" panose="02020603050405020304" pitchFamily="18" charset="0"/>
            </a:endParaRPr>
          </a:p>
        </p:txBody>
      </p:sp>
      <p:sp>
        <p:nvSpPr>
          <p:cNvPr id="9" name="8 Rectángulo redondeado"/>
          <p:cNvSpPr/>
          <p:nvPr/>
        </p:nvSpPr>
        <p:spPr>
          <a:xfrm>
            <a:off x="323528" y="5830956"/>
            <a:ext cx="2448272" cy="76639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Dios promete un Salvador.</a:t>
            </a:r>
            <a:endParaRPr lang="es-ES" sz="2000" dirty="0">
              <a:latin typeface="Times New Roman" panose="02020603050405020304" pitchFamily="18" charset="0"/>
              <a:cs typeface="Times New Roman" panose="02020603050405020304" pitchFamily="18" charset="0"/>
            </a:endParaRPr>
          </a:p>
        </p:txBody>
      </p:sp>
      <p:sp>
        <p:nvSpPr>
          <p:cNvPr id="10" name="9 Rectángulo redondeado"/>
          <p:cNvSpPr/>
          <p:nvPr/>
        </p:nvSpPr>
        <p:spPr>
          <a:xfrm>
            <a:off x="2981739" y="1700808"/>
            <a:ext cx="3102429" cy="64807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Pecado grave de desobediencia y soberbia.</a:t>
            </a:r>
            <a:endParaRPr lang="es-ES" sz="2000" dirty="0">
              <a:latin typeface="Times New Roman" panose="02020603050405020304" pitchFamily="18" charset="0"/>
              <a:cs typeface="Times New Roman" panose="02020603050405020304" pitchFamily="18" charset="0"/>
            </a:endParaRPr>
          </a:p>
        </p:txBody>
      </p:sp>
      <p:sp>
        <p:nvSpPr>
          <p:cNvPr id="11" name="10 Rectángulo redondeado"/>
          <p:cNvSpPr/>
          <p:nvPr/>
        </p:nvSpPr>
        <p:spPr>
          <a:xfrm>
            <a:off x="3131840" y="3140968"/>
            <a:ext cx="3096344" cy="50405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Origen y raíz de todo mal.</a:t>
            </a:r>
            <a:endParaRPr lang="es-ES" sz="2000" dirty="0">
              <a:latin typeface="Times New Roman" panose="02020603050405020304" pitchFamily="18" charset="0"/>
              <a:cs typeface="Times New Roman" panose="02020603050405020304" pitchFamily="18" charset="0"/>
            </a:endParaRPr>
          </a:p>
        </p:txBody>
      </p:sp>
      <p:sp>
        <p:nvSpPr>
          <p:cNvPr id="12" name="11 Rectángulo redondeado"/>
          <p:cNvSpPr/>
          <p:nvPr/>
        </p:nvSpPr>
        <p:spPr>
          <a:xfrm>
            <a:off x="3059832" y="4509120"/>
            <a:ext cx="1512168" cy="50405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Mal físico</a:t>
            </a:r>
            <a:endParaRPr lang="es-ES" sz="2000" dirty="0">
              <a:latin typeface="Times New Roman" panose="02020603050405020304" pitchFamily="18" charset="0"/>
              <a:cs typeface="Times New Roman" panose="02020603050405020304" pitchFamily="18" charset="0"/>
            </a:endParaRPr>
          </a:p>
        </p:txBody>
      </p:sp>
      <p:sp>
        <p:nvSpPr>
          <p:cNvPr id="13" name="12 Rectángulo redondeado"/>
          <p:cNvSpPr/>
          <p:nvPr/>
        </p:nvSpPr>
        <p:spPr>
          <a:xfrm>
            <a:off x="4932040" y="4509120"/>
            <a:ext cx="1440160" cy="504056"/>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Mal moral</a:t>
            </a:r>
            <a:endParaRPr lang="es-ES" sz="2000" dirty="0">
              <a:latin typeface="Times New Roman" panose="02020603050405020304" pitchFamily="18" charset="0"/>
              <a:cs typeface="Times New Roman" panose="02020603050405020304" pitchFamily="18" charset="0"/>
            </a:endParaRPr>
          </a:p>
        </p:txBody>
      </p:sp>
      <p:sp>
        <p:nvSpPr>
          <p:cNvPr id="14" name="13 Rectángulo redondeado"/>
          <p:cNvSpPr/>
          <p:nvPr/>
        </p:nvSpPr>
        <p:spPr>
          <a:xfrm>
            <a:off x="6660232" y="1700808"/>
            <a:ext cx="2160240" cy="57606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Consecuencias.</a:t>
            </a:r>
            <a:endParaRPr lang="es-ES" sz="2000" dirty="0">
              <a:latin typeface="Times New Roman" panose="02020603050405020304" pitchFamily="18" charset="0"/>
              <a:cs typeface="Times New Roman" panose="02020603050405020304" pitchFamily="18" charset="0"/>
            </a:endParaRPr>
          </a:p>
        </p:txBody>
      </p:sp>
      <p:sp>
        <p:nvSpPr>
          <p:cNvPr id="15" name="14 Rectángulo redondeado"/>
          <p:cNvSpPr/>
          <p:nvPr/>
        </p:nvSpPr>
        <p:spPr>
          <a:xfrm>
            <a:off x="6321286" y="2852935"/>
            <a:ext cx="2643202" cy="118897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smtClean="0">
                <a:latin typeface="Times New Roman" panose="02020603050405020304" pitchFamily="18" charset="0"/>
                <a:cs typeface="Times New Roman" panose="02020603050405020304" pitchFamily="18" charset="0"/>
              </a:rPr>
              <a:t>Perdida de la gracia.</a:t>
            </a:r>
          </a:p>
          <a:p>
            <a:pPr algn="just"/>
            <a:r>
              <a:rPr lang="es-ES" sz="2000" dirty="0" smtClean="0">
                <a:latin typeface="Times New Roman" panose="02020603050405020304" pitchFamily="18" charset="0"/>
                <a:cs typeface="Times New Roman" panose="02020603050405020304" pitchFamily="18" charset="0"/>
              </a:rPr>
              <a:t>Enfermedad y muerte.</a:t>
            </a:r>
          </a:p>
          <a:p>
            <a:pPr algn="just"/>
            <a:r>
              <a:rPr lang="es-ES" sz="2000" dirty="0" smtClean="0">
                <a:latin typeface="Times New Roman" panose="02020603050405020304" pitchFamily="18" charset="0"/>
                <a:cs typeface="Times New Roman" panose="02020603050405020304" pitchFamily="18" charset="0"/>
              </a:rPr>
              <a:t>Inclinación al mal.</a:t>
            </a:r>
            <a:endParaRPr lang="es-ES" sz="2000" dirty="0">
              <a:latin typeface="Times New Roman" panose="02020603050405020304" pitchFamily="18" charset="0"/>
              <a:cs typeface="Times New Roman" panose="02020603050405020304" pitchFamily="18" charset="0"/>
            </a:endParaRPr>
          </a:p>
        </p:txBody>
      </p:sp>
      <p:sp>
        <p:nvSpPr>
          <p:cNvPr id="16" name="15 Rectángulo redondeado"/>
          <p:cNvSpPr/>
          <p:nvPr/>
        </p:nvSpPr>
        <p:spPr>
          <a:xfrm>
            <a:off x="6804248" y="4509120"/>
            <a:ext cx="2160240"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Necesidad de Redención.</a:t>
            </a:r>
            <a:endParaRPr lang="es-ES" sz="2000" dirty="0">
              <a:latin typeface="Times New Roman" panose="02020603050405020304" pitchFamily="18" charset="0"/>
              <a:cs typeface="Times New Roman" panose="02020603050405020304" pitchFamily="18" charset="0"/>
            </a:endParaRPr>
          </a:p>
        </p:txBody>
      </p:sp>
      <p:sp>
        <p:nvSpPr>
          <p:cNvPr id="17" name="16 Rectángulo redondeado"/>
          <p:cNvSpPr/>
          <p:nvPr/>
        </p:nvSpPr>
        <p:spPr>
          <a:xfrm>
            <a:off x="6358947" y="5830956"/>
            <a:ext cx="2592288" cy="64807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Historia de la Salvación.</a:t>
            </a:r>
            <a:endParaRPr lang="es-ES" sz="2000" dirty="0">
              <a:latin typeface="Times New Roman" panose="02020603050405020304" pitchFamily="18" charset="0"/>
              <a:cs typeface="Times New Roman" panose="02020603050405020304" pitchFamily="18" charset="0"/>
            </a:endParaRPr>
          </a:p>
        </p:txBody>
      </p:sp>
      <p:cxnSp>
        <p:nvCxnSpPr>
          <p:cNvPr id="3" name="2 Conector recto de flecha"/>
          <p:cNvCxnSpPr>
            <a:stCxn id="5" idx="2"/>
          </p:cNvCxnSpPr>
          <p:nvPr/>
        </p:nvCxnSpPr>
        <p:spPr>
          <a:xfrm>
            <a:off x="4788024" y="1124744"/>
            <a:ext cx="0" cy="576064"/>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H="1">
            <a:off x="1079612" y="1268760"/>
            <a:ext cx="367240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4788024" y="1268760"/>
            <a:ext cx="309634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25 Conector recto de flecha"/>
          <p:cNvCxnSpPr/>
          <p:nvPr/>
        </p:nvCxnSpPr>
        <p:spPr>
          <a:xfrm>
            <a:off x="1079612" y="1268760"/>
            <a:ext cx="0" cy="28803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8" name="27 Conector recto de flecha"/>
          <p:cNvCxnSpPr/>
          <p:nvPr/>
        </p:nvCxnSpPr>
        <p:spPr>
          <a:xfrm>
            <a:off x="7884368" y="1268760"/>
            <a:ext cx="0" cy="28803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p:cNvCxnSpPr>
            <a:stCxn id="6" idx="2"/>
          </p:cNvCxnSpPr>
          <p:nvPr/>
        </p:nvCxnSpPr>
        <p:spPr>
          <a:xfrm>
            <a:off x="1403648" y="2348880"/>
            <a:ext cx="0" cy="28803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1403648" y="3861048"/>
            <a:ext cx="0" cy="50405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1403648" y="5157192"/>
            <a:ext cx="0" cy="67376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5" name="44 Conector recto"/>
          <p:cNvCxnSpPr/>
          <p:nvPr/>
        </p:nvCxnSpPr>
        <p:spPr>
          <a:xfrm>
            <a:off x="7884368" y="2276872"/>
            <a:ext cx="0" cy="57606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a:endCxn id="16" idx="0"/>
          </p:cNvCxnSpPr>
          <p:nvPr/>
        </p:nvCxnSpPr>
        <p:spPr>
          <a:xfrm>
            <a:off x="7884368" y="4041912"/>
            <a:ext cx="0" cy="46720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54 Conector recto"/>
          <p:cNvCxnSpPr>
            <a:stCxn id="16" idx="2"/>
          </p:cNvCxnSpPr>
          <p:nvPr/>
        </p:nvCxnSpPr>
        <p:spPr>
          <a:xfrm>
            <a:off x="7884368" y="5157192"/>
            <a:ext cx="0" cy="67376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60 Conector recto"/>
          <p:cNvCxnSpPr/>
          <p:nvPr/>
        </p:nvCxnSpPr>
        <p:spPr>
          <a:xfrm>
            <a:off x="4788024" y="2348880"/>
            <a:ext cx="0" cy="7920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7" name="66 Conector recto de flecha"/>
          <p:cNvCxnSpPr>
            <a:stCxn id="11" idx="2"/>
          </p:cNvCxnSpPr>
          <p:nvPr/>
        </p:nvCxnSpPr>
        <p:spPr>
          <a:xfrm flipH="1">
            <a:off x="4139952" y="3645024"/>
            <a:ext cx="540060" cy="86409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a:stCxn id="11" idx="2"/>
          </p:cNvCxnSpPr>
          <p:nvPr/>
        </p:nvCxnSpPr>
        <p:spPr>
          <a:xfrm>
            <a:off x="4680012" y="3645024"/>
            <a:ext cx="612068" cy="86409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0" name="69 Rectángulo"/>
          <p:cNvSpPr/>
          <p:nvPr/>
        </p:nvSpPr>
        <p:spPr>
          <a:xfrm>
            <a:off x="3419872" y="5949280"/>
            <a:ext cx="2376264" cy="529748"/>
          </a:xfrm>
          <a:prstGeom prst="rect">
            <a:avLst/>
          </a:prstGeom>
          <a:solidFill>
            <a:srgbClr val="00B0F0"/>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latin typeface="Times New Roman" panose="02020603050405020304" pitchFamily="18" charset="0"/>
                <a:cs typeface="Times New Roman" panose="02020603050405020304" pitchFamily="18" charset="0"/>
              </a:rPr>
              <a:t>El Mesías Jesucristo</a:t>
            </a:r>
            <a:endParaRPr lang="es-ES" sz="2000" dirty="0">
              <a:latin typeface="Times New Roman" panose="02020603050405020304" pitchFamily="18" charset="0"/>
              <a:cs typeface="Times New Roman" panose="02020603050405020304" pitchFamily="18" charset="0"/>
            </a:endParaRPr>
          </a:p>
        </p:txBody>
      </p:sp>
      <p:cxnSp>
        <p:nvCxnSpPr>
          <p:cNvPr id="72" name="71 Conector recto de flecha"/>
          <p:cNvCxnSpPr>
            <a:stCxn id="9" idx="3"/>
          </p:cNvCxnSpPr>
          <p:nvPr/>
        </p:nvCxnSpPr>
        <p:spPr>
          <a:xfrm>
            <a:off x="2771800" y="6214154"/>
            <a:ext cx="576064"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3" name="82 Conector recto de flecha"/>
          <p:cNvCxnSpPr>
            <a:stCxn id="17" idx="1"/>
          </p:cNvCxnSpPr>
          <p:nvPr/>
        </p:nvCxnSpPr>
        <p:spPr>
          <a:xfrm flipH="1">
            <a:off x="5868144" y="6154992"/>
            <a:ext cx="490803"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9198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70"/>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down)">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wipe(down)">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down)">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87624" y="116632"/>
            <a:ext cx="4392488" cy="648072"/>
          </a:xfrm>
        </p:spPr>
        <p:txBody>
          <a:bodyPr/>
          <a:lstStyle/>
          <a:p>
            <a:r>
              <a:rPr lang="es-ES" sz="2400" b="1" dirty="0" smtClean="0">
                <a:solidFill>
                  <a:srgbClr val="92D050"/>
                </a:solidFill>
                <a:latin typeface="Times New Roman" panose="02020603050405020304" pitchFamily="18" charset="0"/>
                <a:cs typeface="Times New Roman" panose="02020603050405020304" pitchFamily="18" charset="0"/>
              </a:rPr>
              <a:t>ESQUEMA DE LA UNIDAD</a:t>
            </a:r>
            <a:endParaRPr lang="es-ES" sz="2400" b="1" dirty="0">
              <a:solidFill>
                <a:srgbClr val="92D050"/>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79512" y="836712"/>
            <a:ext cx="8735888" cy="5411688"/>
          </a:xfrm>
        </p:spPr>
        <p:txBody>
          <a:bodyPr>
            <a:normAutofit lnSpcReduction="10000"/>
          </a:bodyPr>
          <a:lstStyle/>
          <a:p>
            <a:pPr marL="0" indent="0">
              <a:buNone/>
            </a:pPr>
            <a:r>
              <a:rPr lang="es-ES" sz="2400" b="1" dirty="0" smtClean="0">
                <a:solidFill>
                  <a:srgbClr val="000066"/>
                </a:solidFill>
                <a:latin typeface="Times New Roman" panose="02020603050405020304" pitchFamily="18" charset="0"/>
                <a:cs typeface="Times New Roman" panose="02020603050405020304" pitchFamily="18" charset="0"/>
              </a:rPr>
              <a:t>1. ¿COMO PUEDE DIOS PERMITIR EL MAL?.</a:t>
            </a:r>
          </a:p>
          <a:p>
            <a:pPr marL="0" indent="0">
              <a:buNone/>
            </a:pPr>
            <a:r>
              <a:rPr lang="es-ES" sz="2400" b="1" dirty="0" smtClean="0">
                <a:solidFill>
                  <a:srgbClr val="000066"/>
                </a:solidFill>
                <a:latin typeface="Times New Roman" panose="02020603050405020304" pitchFamily="18" charset="0"/>
                <a:cs typeface="Times New Roman" panose="02020603050405020304" pitchFamily="18" charset="0"/>
              </a:rPr>
              <a:t>2. EL PECADO ORIGINAL.</a:t>
            </a:r>
          </a:p>
          <a:p>
            <a:pPr marL="0" indent="0">
              <a:buNone/>
            </a:pPr>
            <a:r>
              <a:rPr lang="es-ES" sz="2400" dirty="0">
                <a:latin typeface="Times New Roman" panose="02020603050405020304" pitchFamily="18" charset="0"/>
                <a:cs typeface="Times New Roman" panose="02020603050405020304" pitchFamily="18" charset="0"/>
              </a:rPr>
              <a:t>	</a:t>
            </a:r>
            <a:r>
              <a:rPr lang="es-ES" sz="2400" b="1" dirty="0" smtClean="0">
                <a:solidFill>
                  <a:srgbClr val="FFC000"/>
                </a:solidFill>
                <a:latin typeface="Times New Roman" panose="02020603050405020304" pitchFamily="18" charset="0"/>
                <a:cs typeface="Times New Roman" panose="02020603050405020304" pitchFamily="18" charset="0"/>
              </a:rPr>
              <a:t>- El relato del Génesis.</a:t>
            </a:r>
          </a:p>
          <a:p>
            <a:pPr marL="0" indent="0">
              <a:buNone/>
            </a:pPr>
            <a:r>
              <a:rPr lang="es-ES" sz="2400" b="1" dirty="0">
                <a:solidFill>
                  <a:srgbClr val="FFC000"/>
                </a:solidFill>
                <a:latin typeface="Times New Roman" panose="02020603050405020304" pitchFamily="18" charset="0"/>
                <a:cs typeface="Times New Roman" panose="02020603050405020304" pitchFamily="18" charset="0"/>
              </a:rPr>
              <a:t>	</a:t>
            </a:r>
            <a:r>
              <a:rPr lang="es-ES" sz="2400" b="1" dirty="0" smtClean="0">
                <a:solidFill>
                  <a:srgbClr val="FFC000"/>
                </a:solidFill>
                <a:latin typeface="Times New Roman" panose="02020603050405020304" pitchFamily="18" charset="0"/>
                <a:cs typeface="Times New Roman" panose="02020603050405020304" pitchFamily="18" charset="0"/>
              </a:rPr>
              <a:t>- La gravedad del primer pecado.</a:t>
            </a:r>
          </a:p>
          <a:p>
            <a:pPr marL="0" indent="0">
              <a:buNone/>
            </a:pPr>
            <a:r>
              <a:rPr lang="es-ES" sz="2400" b="1" dirty="0" smtClean="0">
                <a:solidFill>
                  <a:srgbClr val="000066"/>
                </a:solidFill>
                <a:latin typeface="Times New Roman" panose="02020603050405020304" pitchFamily="18" charset="0"/>
                <a:cs typeface="Times New Roman" panose="02020603050405020304" pitchFamily="18" charset="0"/>
              </a:rPr>
              <a:t>3. LAS CONSECUENCIAS DEL PECADO.</a:t>
            </a:r>
          </a:p>
          <a:p>
            <a:pPr marL="0" indent="0">
              <a:buNone/>
            </a:pPr>
            <a:r>
              <a:rPr lang="es-ES" sz="2400" dirty="0">
                <a:latin typeface="Times New Roman" panose="02020603050405020304" pitchFamily="18" charset="0"/>
                <a:cs typeface="Times New Roman" panose="02020603050405020304" pitchFamily="18" charset="0"/>
              </a:rPr>
              <a:t>	</a:t>
            </a:r>
            <a:r>
              <a:rPr lang="es-ES" sz="2400" dirty="0" smtClean="0">
                <a:solidFill>
                  <a:srgbClr val="FFC000"/>
                </a:solidFill>
                <a:latin typeface="Times New Roman" panose="02020603050405020304" pitchFamily="18" charset="0"/>
                <a:cs typeface="Times New Roman" panose="02020603050405020304" pitchFamily="18" charset="0"/>
              </a:rPr>
              <a:t>- </a:t>
            </a:r>
            <a:r>
              <a:rPr lang="es-ES" sz="2400" b="1" dirty="0" smtClean="0">
                <a:solidFill>
                  <a:srgbClr val="FFC000"/>
                </a:solidFill>
                <a:latin typeface="Times New Roman" panose="02020603050405020304" pitchFamily="18" charset="0"/>
                <a:cs typeface="Times New Roman" panose="02020603050405020304" pitchFamily="18" charset="0"/>
              </a:rPr>
              <a:t>Consecuencias para nuestros primeros padres.	</a:t>
            </a:r>
          </a:p>
          <a:p>
            <a:pPr marL="0" indent="0">
              <a:buNone/>
            </a:pPr>
            <a:r>
              <a:rPr lang="es-ES" sz="2400" b="1" dirty="0">
                <a:solidFill>
                  <a:srgbClr val="FFC000"/>
                </a:solidFill>
                <a:latin typeface="Times New Roman" panose="02020603050405020304" pitchFamily="18" charset="0"/>
                <a:cs typeface="Times New Roman" panose="02020603050405020304" pitchFamily="18" charset="0"/>
              </a:rPr>
              <a:t>	</a:t>
            </a:r>
            <a:r>
              <a:rPr lang="es-ES" sz="2400" b="1" dirty="0" smtClean="0">
                <a:solidFill>
                  <a:srgbClr val="FFC000"/>
                </a:solidFill>
                <a:latin typeface="Times New Roman" panose="02020603050405020304" pitchFamily="18" charset="0"/>
                <a:cs typeface="Times New Roman" panose="02020603050405020304" pitchFamily="18" charset="0"/>
              </a:rPr>
              <a:t>- Consecuencias para nosotros.</a:t>
            </a:r>
          </a:p>
          <a:p>
            <a:pPr marL="0" indent="0">
              <a:buNone/>
            </a:pPr>
            <a:r>
              <a:rPr lang="es-ES" sz="2400" b="1" dirty="0" smtClean="0">
                <a:solidFill>
                  <a:srgbClr val="000066"/>
                </a:solidFill>
                <a:latin typeface="Times New Roman" panose="02020603050405020304" pitchFamily="18" charset="0"/>
                <a:cs typeface="Times New Roman" panose="02020603050405020304" pitchFamily="18" charset="0"/>
              </a:rPr>
              <a:t>4. LA BUENA NOTICIA.</a:t>
            </a:r>
          </a:p>
          <a:p>
            <a:pPr marL="0" indent="0">
              <a:buNone/>
            </a:pPr>
            <a:r>
              <a:rPr lang="es-ES" sz="2400" b="1" dirty="0" smtClean="0">
                <a:solidFill>
                  <a:srgbClr val="000066"/>
                </a:solidFill>
                <a:latin typeface="Times New Roman" panose="02020603050405020304" pitchFamily="18" charset="0"/>
                <a:cs typeface="Times New Roman" panose="02020603050405020304" pitchFamily="18" charset="0"/>
              </a:rPr>
              <a:t>5. EL MISTERIO DEL MAL.</a:t>
            </a:r>
          </a:p>
          <a:p>
            <a:pPr marL="0" indent="0">
              <a:buNone/>
            </a:pPr>
            <a:r>
              <a:rPr lang="es-ES" sz="2400" dirty="0">
                <a:latin typeface="Times New Roman" panose="02020603050405020304" pitchFamily="18" charset="0"/>
                <a:cs typeface="Times New Roman" panose="02020603050405020304" pitchFamily="18" charset="0"/>
              </a:rPr>
              <a:t>	</a:t>
            </a:r>
            <a:r>
              <a:rPr lang="es-ES" sz="2400" b="1" dirty="0" smtClean="0">
                <a:solidFill>
                  <a:srgbClr val="FFC000"/>
                </a:solidFill>
                <a:latin typeface="Times New Roman" panose="02020603050405020304" pitchFamily="18" charset="0"/>
                <a:cs typeface="Times New Roman" panose="02020603050405020304" pitchFamily="18" charset="0"/>
              </a:rPr>
              <a:t>- La causa del mal.</a:t>
            </a:r>
          </a:p>
          <a:p>
            <a:pPr marL="0" indent="0">
              <a:buNone/>
            </a:pPr>
            <a:r>
              <a:rPr lang="es-ES" sz="2400" b="1" dirty="0">
                <a:solidFill>
                  <a:srgbClr val="FFC000"/>
                </a:solidFill>
                <a:latin typeface="Times New Roman" panose="02020603050405020304" pitchFamily="18" charset="0"/>
                <a:cs typeface="Times New Roman" panose="02020603050405020304" pitchFamily="18" charset="0"/>
              </a:rPr>
              <a:t>	</a:t>
            </a:r>
            <a:r>
              <a:rPr lang="es-ES" sz="2400" b="1" dirty="0" smtClean="0">
                <a:solidFill>
                  <a:srgbClr val="FFC000"/>
                </a:solidFill>
                <a:latin typeface="Times New Roman" panose="02020603050405020304" pitchFamily="18" charset="0"/>
                <a:cs typeface="Times New Roman" panose="02020603050405020304" pitchFamily="18" charset="0"/>
              </a:rPr>
              <a:t>- El sentido del sufrimiento.</a:t>
            </a:r>
          </a:p>
        </p:txBody>
      </p:sp>
    </p:spTree>
    <p:extLst>
      <p:ext uri="{BB962C8B-B14F-4D97-AF65-F5344CB8AC3E}">
        <p14:creationId xmlns:p14="http://schemas.microsoft.com/office/powerpoint/2010/main" val="309204354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wheel(1)">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heel(1)">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wheel(1)">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wheel(1)">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heel(1)">
                                      <p:cBhvr>
                                        <p:cTn id="41" dur="2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heel(1)">
                                      <p:cBhvr>
                                        <p:cTn id="46" dur="20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wheel(1)">
                                      <p:cBhvr>
                                        <p:cTn id="51" dur="2000"/>
                                        <p:tgtEl>
                                          <p:spTgt spid="3">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heel(1)">
                                      <p:cBhvr>
                                        <p:cTn id="56" dur="2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wheel(1)">
                                      <p:cBhvr>
                                        <p:cTn id="61"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4320480" cy="646584"/>
          </a:xfrm>
        </p:spPr>
        <p:txBody>
          <a:bodyPr/>
          <a:lstStyle/>
          <a:p>
            <a:r>
              <a:rPr lang="es-ES" sz="2400" b="1" dirty="0" smtClean="0">
                <a:solidFill>
                  <a:srgbClr val="00B050"/>
                </a:solidFill>
                <a:latin typeface="Times New Roman" panose="02020603050405020304" pitchFamily="18" charset="0"/>
                <a:cs typeface="Times New Roman" panose="02020603050405020304" pitchFamily="18" charset="0"/>
              </a:rPr>
              <a:t>VOCABULARIO</a:t>
            </a:r>
            <a:endParaRPr lang="es-ES" sz="2400" b="1" dirty="0">
              <a:solidFill>
                <a:srgbClr val="00B050"/>
              </a:solidFill>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251520" y="836712"/>
            <a:ext cx="8686800" cy="5760640"/>
          </a:xfrm>
        </p:spPr>
        <p:txBody>
          <a:bodyPr>
            <a:normAutofit lnSpcReduction="10000"/>
          </a:bodyPr>
          <a:lstStyle/>
          <a:p>
            <a:pPr marL="0" indent="0" algn="just">
              <a:buNone/>
            </a:pPr>
            <a:r>
              <a:rPr lang="es-ES" sz="2000" b="1" dirty="0" smtClean="0">
                <a:solidFill>
                  <a:srgbClr val="FFC000"/>
                </a:solidFill>
                <a:latin typeface="Times New Roman" panose="02020603050405020304" pitchFamily="18" charset="0"/>
                <a:cs typeface="Times New Roman" panose="02020603050405020304" pitchFamily="18" charset="0"/>
              </a:rPr>
              <a:t>DEMONIO:</a:t>
            </a:r>
            <a:r>
              <a:rPr lang="es-ES" sz="2000" dirty="0" smtClean="0">
                <a:latin typeface="Times New Roman" panose="02020603050405020304" pitchFamily="18" charset="0"/>
                <a:cs typeface="Times New Roman" panose="02020603050405020304" pitchFamily="18" charset="0"/>
              </a:rPr>
              <a:t> </a:t>
            </a:r>
            <a:r>
              <a:rPr lang="es-ES" sz="2000" dirty="0" smtClean="0">
                <a:solidFill>
                  <a:srgbClr val="002060"/>
                </a:solidFill>
                <a:latin typeface="Times New Roman" panose="02020603050405020304" pitchFamily="18" charset="0"/>
                <a:cs typeface="Times New Roman" panose="02020603050405020304" pitchFamily="18" charset="0"/>
              </a:rPr>
              <a:t>ángel que se reveló contra Dios negándose a servirle. Arrastró a muchos otros ángeles con su ejemplo y ahora trata de perder a los hombres</a:t>
            </a:r>
          </a:p>
          <a:p>
            <a:pPr marL="0" indent="0" algn="just">
              <a:buNone/>
            </a:pPr>
            <a:r>
              <a:rPr lang="es-ES" sz="2000" b="1" dirty="0" smtClean="0">
                <a:solidFill>
                  <a:srgbClr val="FFC000"/>
                </a:solidFill>
                <a:latin typeface="Times New Roman" panose="02020603050405020304" pitchFamily="18" charset="0"/>
                <a:cs typeface="Times New Roman" panose="02020603050405020304" pitchFamily="18" charset="0"/>
              </a:rPr>
              <a:t>PECADO:</a:t>
            </a:r>
            <a:r>
              <a:rPr lang="es-ES" sz="2000" dirty="0" smtClean="0">
                <a:latin typeface="Times New Roman" panose="02020603050405020304" pitchFamily="18" charset="0"/>
                <a:cs typeface="Times New Roman" panose="02020603050405020304" pitchFamily="18" charset="0"/>
              </a:rPr>
              <a:t> </a:t>
            </a:r>
            <a:r>
              <a:rPr lang="es-ES" sz="2000" dirty="0" smtClean="0">
                <a:solidFill>
                  <a:srgbClr val="002060"/>
                </a:solidFill>
                <a:latin typeface="Times New Roman" panose="02020603050405020304" pitchFamily="18" charset="0"/>
                <a:cs typeface="Times New Roman" panose="02020603050405020304" pitchFamily="18" charset="0"/>
              </a:rPr>
              <a:t>desobediencia voluntaria de la Ley de Dios.</a:t>
            </a:r>
          </a:p>
          <a:p>
            <a:pPr marL="0" indent="0" algn="just">
              <a:buNone/>
            </a:pPr>
            <a:r>
              <a:rPr lang="es-ES" sz="2000" b="1" dirty="0" smtClean="0">
                <a:solidFill>
                  <a:srgbClr val="FFC000"/>
                </a:solidFill>
                <a:latin typeface="Times New Roman" panose="02020603050405020304" pitchFamily="18" charset="0"/>
                <a:cs typeface="Times New Roman" panose="02020603050405020304" pitchFamily="18" charset="0"/>
              </a:rPr>
              <a:t>PECADO ORIGINAL: </a:t>
            </a:r>
            <a:r>
              <a:rPr lang="es-ES" sz="2000" dirty="0" smtClean="0">
                <a:solidFill>
                  <a:srgbClr val="002060"/>
                </a:solidFill>
                <a:latin typeface="Times New Roman" panose="02020603050405020304" pitchFamily="18" charset="0"/>
                <a:cs typeface="Times New Roman" panose="02020603050405020304" pitchFamily="18" charset="0"/>
              </a:rPr>
              <a:t>aquel con el que todos nacemos, heredado de nuestros primeros padres.</a:t>
            </a:r>
          </a:p>
          <a:p>
            <a:pPr marL="0" indent="0" algn="just">
              <a:buNone/>
            </a:pPr>
            <a:r>
              <a:rPr lang="es-ES" sz="2000" b="1" dirty="0" smtClean="0">
                <a:solidFill>
                  <a:srgbClr val="FFC000"/>
                </a:solidFill>
                <a:latin typeface="Times New Roman" panose="02020603050405020304" pitchFamily="18" charset="0"/>
                <a:cs typeface="Times New Roman" panose="02020603050405020304" pitchFamily="18" charset="0"/>
              </a:rPr>
              <a:t>PROFECÍA:</a:t>
            </a:r>
            <a:r>
              <a:rPr lang="es-ES" sz="2000" dirty="0" smtClean="0">
                <a:latin typeface="Times New Roman" panose="02020603050405020304" pitchFamily="18" charset="0"/>
                <a:cs typeface="Times New Roman" panose="02020603050405020304" pitchFamily="18" charset="0"/>
              </a:rPr>
              <a:t> </a:t>
            </a:r>
            <a:r>
              <a:rPr lang="es-ES" sz="2000" dirty="0" smtClean="0">
                <a:solidFill>
                  <a:srgbClr val="002060"/>
                </a:solidFill>
                <a:latin typeface="Times New Roman" panose="02020603050405020304" pitchFamily="18" charset="0"/>
                <a:cs typeface="Times New Roman" panose="02020603050405020304" pitchFamily="18" charset="0"/>
              </a:rPr>
              <a:t>predicción de acontecimientos futuros gracias a un don de Dios.</a:t>
            </a:r>
          </a:p>
          <a:p>
            <a:pPr marL="0" indent="0" algn="just">
              <a:buNone/>
            </a:pPr>
            <a:r>
              <a:rPr lang="es-ES" sz="2000" b="1" dirty="0" smtClean="0">
                <a:solidFill>
                  <a:srgbClr val="FFC000"/>
                </a:solidFill>
                <a:latin typeface="Times New Roman" panose="02020603050405020304" pitchFamily="18" charset="0"/>
                <a:cs typeface="Times New Roman" panose="02020603050405020304" pitchFamily="18" charset="0"/>
              </a:rPr>
              <a:t>REDENCION:</a:t>
            </a:r>
            <a:r>
              <a:rPr lang="es-ES" sz="2000" dirty="0" smtClean="0">
                <a:latin typeface="Times New Roman" panose="02020603050405020304" pitchFamily="18" charset="0"/>
                <a:cs typeface="Times New Roman" panose="02020603050405020304" pitchFamily="18" charset="0"/>
              </a:rPr>
              <a:t> </a:t>
            </a:r>
            <a:r>
              <a:rPr lang="es-ES" sz="2000" dirty="0" smtClean="0">
                <a:solidFill>
                  <a:srgbClr val="002060"/>
                </a:solidFill>
                <a:latin typeface="Times New Roman" panose="02020603050405020304" pitchFamily="18" charset="0"/>
                <a:cs typeface="Times New Roman" panose="02020603050405020304" pitchFamily="18" charset="0"/>
              </a:rPr>
              <a:t>acción llevada a cabo por Jesucristo mediante su Muerte y Resurrección para liberar al hombre del pecado original</a:t>
            </a:r>
          </a:p>
          <a:p>
            <a:pPr marL="0" indent="0" algn="just">
              <a:buNone/>
            </a:pPr>
            <a:r>
              <a:rPr lang="es-ES" sz="2000" b="1" dirty="0" smtClean="0">
                <a:solidFill>
                  <a:srgbClr val="FFC000"/>
                </a:solidFill>
                <a:latin typeface="Times New Roman" panose="02020603050405020304" pitchFamily="18" charset="0"/>
                <a:cs typeface="Times New Roman" panose="02020603050405020304" pitchFamily="18" charset="0"/>
              </a:rPr>
              <a:t>GRACIA</a:t>
            </a:r>
            <a:r>
              <a:rPr lang="es-ES" sz="2000" b="1" dirty="0" smtClean="0">
                <a:solidFill>
                  <a:srgbClr val="002060"/>
                </a:solidFill>
                <a:latin typeface="Times New Roman" panose="02020603050405020304" pitchFamily="18" charset="0"/>
                <a:cs typeface="Times New Roman" panose="02020603050405020304" pitchFamily="18" charset="0"/>
              </a:rPr>
              <a:t>:</a:t>
            </a:r>
            <a:r>
              <a:rPr lang="es-ES" sz="2000" dirty="0" smtClean="0">
                <a:solidFill>
                  <a:srgbClr val="002060"/>
                </a:solidFill>
                <a:latin typeface="Times New Roman" panose="02020603050405020304" pitchFamily="18" charset="0"/>
                <a:cs typeface="Times New Roman" panose="02020603050405020304" pitchFamily="18" charset="0"/>
              </a:rPr>
              <a:t> don sobrenatural infundido por Dios en el alma que nos hace hijos de Dios y herederos del cielo.</a:t>
            </a:r>
          </a:p>
          <a:p>
            <a:pPr marL="0" indent="0" algn="just">
              <a:buNone/>
            </a:pPr>
            <a:r>
              <a:rPr lang="es-ES" sz="2000" b="1" dirty="0" smtClean="0">
                <a:solidFill>
                  <a:srgbClr val="FFC000"/>
                </a:solidFill>
                <a:latin typeface="Times New Roman" panose="02020603050405020304" pitchFamily="18" charset="0"/>
                <a:cs typeface="Times New Roman" panose="02020603050405020304" pitchFamily="18" charset="0"/>
              </a:rPr>
              <a:t>LIBERTAD:</a:t>
            </a:r>
            <a:r>
              <a:rPr lang="es-ES" sz="2000" b="1" dirty="0" smtClean="0">
                <a:solidFill>
                  <a:srgbClr val="92D050"/>
                </a:solidFill>
                <a:latin typeface="Times New Roman" panose="02020603050405020304" pitchFamily="18" charset="0"/>
                <a:cs typeface="Times New Roman" panose="02020603050405020304" pitchFamily="18" charset="0"/>
              </a:rPr>
              <a:t> </a:t>
            </a:r>
            <a:r>
              <a:rPr lang="es-ES" sz="2000" dirty="0" smtClean="0">
                <a:solidFill>
                  <a:srgbClr val="002060"/>
                </a:solidFill>
                <a:latin typeface="Times New Roman" panose="02020603050405020304" pitchFamily="18" charset="0"/>
                <a:cs typeface="Times New Roman" panose="02020603050405020304" pitchFamily="18" charset="0"/>
              </a:rPr>
              <a:t>capacidad que tiene el ser humano de obrar de una manera u otra por si mismo.</a:t>
            </a:r>
          </a:p>
          <a:p>
            <a:pPr marL="0" indent="0" algn="just">
              <a:buNone/>
            </a:pPr>
            <a:r>
              <a:rPr lang="es-ES" sz="2000" b="1" dirty="0" smtClean="0">
                <a:solidFill>
                  <a:srgbClr val="FFC000"/>
                </a:solidFill>
                <a:latin typeface="Times New Roman" panose="02020603050405020304" pitchFamily="18" charset="0"/>
                <a:cs typeface="Times New Roman" panose="02020603050405020304" pitchFamily="18" charset="0"/>
              </a:rPr>
              <a:t>FE:</a:t>
            </a:r>
            <a:r>
              <a:rPr lang="es-ES" sz="2000" dirty="0" smtClean="0">
                <a:latin typeface="Times New Roman" panose="02020603050405020304" pitchFamily="18" charset="0"/>
                <a:cs typeface="Times New Roman" panose="02020603050405020304" pitchFamily="18" charset="0"/>
              </a:rPr>
              <a:t> </a:t>
            </a:r>
            <a:r>
              <a:rPr lang="es-ES" sz="2000" dirty="0" smtClean="0">
                <a:solidFill>
                  <a:srgbClr val="002060"/>
                </a:solidFill>
                <a:latin typeface="Times New Roman" panose="02020603050405020304" pitchFamily="18" charset="0"/>
                <a:cs typeface="Times New Roman" panose="02020603050405020304" pitchFamily="18" charset="0"/>
              </a:rPr>
              <a:t>aceptación voluntaria de la revelación de Dios tal como es propuesta por la Iglesia.</a:t>
            </a:r>
          </a:p>
          <a:p>
            <a:pPr marL="0" indent="0" algn="just">
              <a:buNone/>
            </a:pPr>
            <a:r>
              <a:rPr lang="es-ES" sz="2000" b="1" dirty="0" smtClean="0">
                <a:solidFill>
                  <a:srgbClr val="FFC000"/>
                </a:solidFill>
                <a:latin typeface="Times New Roman" panose="02020603050405020304" pitchFamily="18" charset="0"/>
                <a:cs typeface="Times New Roman" panose="02020603050405020304" pitchFamily="18" charset="0"/>
              </a:rPr>
              <a:t>CONVERSION:</a:t>
            </a:r>
            <a:r>
              <a:rPr lang="es-ES" sz="2000" dirty="0" smtClean="0">
                <a:latin typeface="Times New Roman" panose="02020603050405020304" pitchFamily="18" charset="0"/>
                <a:cs typeface="Times New Roman" panose="02020603050405020304" pitchFamily="18" charset="0"/>
              </a:rPr>
              <a:t> </a:t>
            </a:r>
            <a:r>
              <a:rPr lang="es-ES" sz="2000" dirty="0" smtClean="0">
                <a:solidFill>
                  <a:srgbClr val="002060"/>
                </a:solidFill>
                <a:latin typeface="Times New Roman" panose="02020603050405020304" pitchFamily="18" charset="0"/>
                <a:cs typeface="Times New Roman" panose="02020603050405020304" pitchFamily="18" charset="0"/>
              </a:rPr>
              <a:t>transformación interior por el que, ayudados por la gracia, decidimos cambiar nuestra vida y volvemos hacia Dios.</a:t>
            </a:r>
            <a:endParaRPr lang="es-ES"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042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barn(inVertical)">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barn(inVertical)">
                                      <p:cBhvr>
                                        <p:cTn id="39" dur="500"/>
                                        <p:tgtEl>
                                          <p:spTgt spid="3">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barn(inVertical)">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barn(inVertical)">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7966720" cy="504056"/>
          </a:xfrm>
        </p:spPr>
        <p:txBody>
          <a:bodyPr/>
          <a:lstStyle/>
          <a:p>
            <a:pPr marL="457200" lvl="0" indent="-457200">
              <a:spcBef>
                <a:spcPct val="20000"/>
              </a:spcBef>
            </a:pPr>
            <a:r>
              <a:rPr kumimoji="0" lang="es-ES" sz="2400" b="1"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r>
            <a:br>
              <a:rPr kumimoji="0" lang="es-ES" sz="2400" b="1" i="0" u="none" strike="noStrike" kern="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br>
            <a:r>
              <a:rPr kumimoji="0" lang="es-ES"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t>1. ¿COMO PUEDE DIOS PERMITIR EL MAL?.</a:t>
            </a:r>
            <a:br>
              <a:rPr kumimoji="0" lang="es-ES" sz="2400" b="1" i="0" u="none" strike="noStrike" kern="0" cap="none" spc="0" normalizeH="0" baseline="0" noProof="0" dirty="0" smtClean="0">
                <a:ln>
                  <a:noFill/>
                </a:ln>
                <a:solidFill>
                  <a:srgbClr val="000066"/>
                </a:solidFill>
                <a:effectLst/>
                <a:uLnTx/>
                <a:uFillTx/>
                <a:latin typeface="Times New Roman" panose="02020603050405020304" pitchFamily="18" charset="0"/>
                <a:cs typeface="Times New Roman" panose="02020603050405020304" pitchFamily="18" charset="0"/>
              </a:rPr>
            </a:br>
            <a:endParaRPr lang="es-ES" sz="2400" dirty="0">
              <a:solidFill>
                <a:srgbClr val="000066"/>
              </a:solidFill>
              <a:latin typeface="Times New Roman" panose="02020603050405020304" pitchFamily="18" charset="0"/>
              <a:cs typeface="Times New Roman" panose="02020603050405020304" pitchFamily="18" charset="0"/>
            </a:endParaRPr>
          </a:p>
        </p:txBody>
      </p:sp>
      <p:sp>
        <p:nvSpPr>
          <p:cNvPr id="4" name="3 Elipse"/>
          <p:cNvSpPr/>
          <p:nvPr/>
        </p:nvSpPr>
        <p:spPr>
          <a:xfrm>
            <a:off x="33874" y="836712"/>
            <a:ext cx="2520280" cy="2448272"/>
          </a:xfrm>
          <a:prstGeom prst="ellipse">
            <a:avLst/>
          </a:prstGeom>
          <a:solidFill>
            <a:srgbClr val="7030A0"/>
          </a:solidFill>
          <a:ln>
            <a:no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atin typeface="Times New Roman" panose="02020603050405020304" pitchFamily="18" charset="0"/>
                <a:cs typeface="Times New Roman" panose="02020603050405020304" pitchFamily="18" charset="0"/>
              </a:rPr>
              <a:t>Terremotos</a:t>
            </a:r>
          </a:p>
          <a:p>
            <a:pPr algn="ctr"/>
            <a:r>
              <a:rPr lang="es-ES" sz="2400" dirty="0" smtClean="0">
                <a:latin typeface="Times New Roman" panose="02020603050405020304" pitchFamily="18" charset="0"/>
                <a:cs typeface="Times New Roman" panose="02020603050405020304" pitchFamily="18" charset="0"/>
              </a:rPr>
              <a:t>Huracanes</a:t>
            </a:r>
          </a:p>
          <a:p>
            <a:pPr algn="ctr"/>
            <a:r>
              <a:rPr lang="es-ES" sz="2400" dirty="0" smtClean="0">
                <a:latin typeface="Times New Roman" panose="02020603050405020304" pitchFamily="18" charset="0"/>
                <a:cs typeface="Times New Roman" panose="02020603050405020304" pitchFamily="18" charset="0"/>
              </a:rPr>
              <a:t>o</a:t>
            </a:r>
          </a:p>
          <a:p>
            <a:pPr algn="ctr"/>
            <a:r>
              <a:rPr lang="es-ES" sz="2400" dirty="0" smtClean="0">
                <a:latin typeface="Times New Roman" panose="02020603050405020304" pitchFamily="18" charset="0"/>
                <a:cs typeface="Times New Roman" panose="02020603050405020304" pitchFamily="18" charset="0"/>
              </a:rPr>
              <a:t>Erupciones </a:t>
            </a:r>
          </a:p>
          <a:p>
            <a:pPr algn="ctr"/>
            <a:r>
              <a:rPr lang="es-ES" sz="2400" dirty="0" smtClean="0">
                <a:latin typeface="Times New Roman" panose="02020603050405020304" pitchFamily="18" charset="0"/>
                <a:cs typeface="Times New Roman" panose="02020603050405020304" pitchFamily="18" charset="0"/>
              </a:rPr>
              <a:t>volcánicas</a:t>
            </a:r>
            <a:endParaRPr lang="es-ES" sz="2400" dirty="0">
              <a:latin typeface="Times New Roman" panose="02020603050405020304" pitchFamily="18" charset="0"/>
              <a:cs typeface="Times New Roman" panose="02020603050405020304" pitchFamily="18" charset="0"/>
            </a:endParaRPr>
          </a:p>
        </p:txBody>
      </p:sp>
      <p:sp>
        <p:nvSpPr>
          <p:cNvPr id="5" name="4 Rectángulo"/>
          <p:cNvSpPr/>
          <p:nvPr/>
        </p:nvSpPr>
        <p:spPr>
          <a:xfrm>
            <a:off x="3347864" y="1196752"/>
            <a:ext cx="5616624" cy="7920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atin typeface="Times New Roman" panose="02020603050405020304" pitchFamily="18" charset="0"/>
                <a:cs typeface="Times New Roman" panose="02020603050405020304" pitchFamily="18" charset="0"/>
              </a:rPr>
              <a:t>No son solo las fuerzas de la naturaleza las causantes de estas calamidades.</a:t>
            </a:r>
            <a:endParaRPr lang="es-ES" sz="2400" dirty="0">
              <a:latin typeface="Times New Roman" panose="02020603050405020304" pitchFamily="18" charset="0"/>
              <a:cs typeface="Times New Roman" panose="02020603050405020304" pitchFamily="18" charset="0"/>
            </a:endParaRPr>
          </a:p>
        </p:txBody>
      </p:sp>
      <p:sp>
        <p:nvSpPr>
          <p:cNvPr id="6" name="5 Rectángulo redondeado"/>
          <p:cNvSpPr/>
          <p:nvPr/>
        </p:nvSpPr>
        <p:spPr>
          <a:xfrm>
            <a:off x="3995936" y="2276872"/>
            <a:ext cx="4392488" cy="14401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smtClean="0">
                <a:latin typeface="Times New Roman" panose="02020603050405020304" pitchFamily="18" charset="0"/>
                <a:cs typeface="Times New Roman" panose="02020603050405020304" pitchFamily="18" charset="0"/>
              </a:rPr>
              <a:t>El hombre es el que crea las condiciones objetivas para que millones de inocentes pierdan la vida.</a:t>
            </a:r>
            <a:endParaRPr lang="es-ES" sz="2400" dirty="0">
              <a:latin typeface="Times New Roman" panose="02020603050405020304" pitchFamily="18" charset="0"/>
              <a:cs typeface="Times New Roman" panose="02020603050405020304" pitchFamily="18" charset="0"/>
            </a:endParaRPr>
          </a:p>
        </p:txBody>
      </p:sp>
      <p:sp>
        <p:nvSpPr>
          <p:cNvPr id="11" name="10 Flecha abajo"/>
          <p:cNvSpPr/>
          <p:nvPr/>
        </p:nvSpPr>
        <p:spPr>
          <a:xfrm>
            <a:off x="5796136" y="1988840"/>
            <a:ext cx="360040" cy="288032"/>
          </a:xfrm>
          <a:prstGeom prst="downArrow">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Decisión"/>
          <p:cNvSpPr/>
          <p:nvPr/>
        </p:nvSpPr>
        <p:spPr>
          <a:xfrm>
            <a:off x="121635" y="4005064"/>
            <a:ext cx="2955506" cy="864096"/>
          </a:xfrm>
          <a:prstGeom prst="flowChartDecision">
            <a:avLst/>
          </a:prstGeom>
          <a:solidFill>
            <a:srgbClr val="7030A0"/>
          </a:solidFill>
          <a:ln>
            <a:noFill/>
          </a:ln>
          <a:effectLst>
            <a:glow rad="228600">
              <a:schemeClr val="accent1">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latin typeface="Times New Roman" panose="02020603050405020304" pitchFamily="18" charset="0"/>
                <a:cs typeface="Times New Roman" panose="02020603050405020304" pitchFamily="18" charset="0"/>
              </a:rPr>
              <a:t>Siglo XX</a:t>
            </a:r>
            <a:endParaRPr lang="es-ES" sz="2400" dirty="0">
              <a:latin typeface="Times New Roman" panose="02020603050405020304" pitchFamily="18" charset="0"/>
              <a:cs typeface="Times New Roman" panose="02020603050405020304" pitchFamily="18" charset="0"/>
            </a:endParaRPr>
          </a:p>
        </p:txBody>
      </p:sp>
      <p:sp>
        <p:nvSpPr>
          <p:cNvPr id="13" name="12 Hexágono"/>
          <p:cNvSpPr/>
          <p:nvPr/>
        </p:nvSpPr>
        <p:spPr>
          <a:xfrm>
            <a:off x="3770176" y="3717032"/>
            <a:ext cx="5040560" cy="1440160"/>
          </a:xfrm>
          <a:prstGeom prst="hex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dirty="0" smtClean="0">
                <a:solidFill>
                  <a:srgbClr val="FF0000"/>
                </a:solidFill>
                <a:latin typeface="Times New Roman" panose="02020603050405020304" pitchFamily="18" charset="0"/>
                <a:cs typeface="Times New Roman" panose="02020603050405020304" pitchFamily="18" charset="0"/>
              </a:rPr>
              <a:t>Centuria de grandes avances científicos, el más sangriento y cruel desde los albores de la humanidad.</a:t>
            </a:r>
            <a:endParaRPr lang="es-ES" sz="2400" dirty="0">
              <a:solidFill>
                <a:srgbClr val="FF0000"/>
              </a:solidFill>
              <a:latin typeface="Times New Roman" panose="02020603050405020304" pitchFamily="18" charset="0"/>
              <a:cs typeface="Times New Roman" panose="02020603050405020304" pitchFamily="18" charset="0"/>
            </a:endParaRPr>
          </a:p>
        </p:txBody>
      </p:sp>
      <p:cxnSp>
        <p:nvCxnSpPr>
          <p:cNvPr id="15" name="14 Conector recto de flecha"/>
          <p:cNvCxnSpPr>
            <a:stCxn id="12" idx="3"/>
            <a:endCxn id="13" idx="3"/>
          </p:cNvCxnSpPr>
          <p:nvPr/>
        </p:nvCxnSpPr>
        <p:spPr>
          <a:xfrm>
            <a:off x="3077141" y="4437112"/>
            <a:ext cx="693035"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467544" y="5301208"/>
            <a:ext cx="8352928"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smtClean="0">
                <a:solidFill>
                  <a:srgbClr val="002060"/>
                </a:solidFill>
                <a:latin typeface="Times New Roman" panose="02020603050405020304" pitchFamily="18" charset="0"/>
                <a:cs typeface="Times New Roman" panose="02020603050405020304" pitchFamily="18" charset="0"/>
              </a:rPr>
              <a:t>El holocausto judío o las purgas estalinistas, son momentos de nuestra historia que muestran la presencia del mal en el corazón del hombre. El genocidio silencioso del aborto el que mas victimas inocentes se ha cobrado.</a:t>
            </a:r>
            <a:endParaRPr lang="es-ES" sz="2400" b="1" dirty="0">
              <a:solidFill>
                <a:srgbClr val="002060"/>
              </a:solidFill>
              <a:latin typeface="Times New Roman" panose="02020603050405020304" pitchFamily="18" charset="0"/>
              <a:cs typeface="Times New Roman" panose="02020603050405020304" pitchFamily="18" charset="0"/>
            </a:endParaRPr>
          </a:p>
        </p:txBody>
      </p:sp>
      <p:cxnSp>
        <p:nvCxnSpPr>
          <p:cNvPr id="22" name="21 Conector recto de flecha"/>
          <p:cNvCxnSpPr/>
          <p:nvPr/>
        </p:nvCxnSpPr>
        <p:spPr>
          <a:xfrm>
            <a:off x="2554154" y="1635088"/>
            <a:ext cx="1009734"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8821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style.rotation</p:attrName>
                                        </p:attrNameLst>
                                      </p:cBhvr>
                                      <p:tavLst>
                                        <p:tav tm="0">
                                          <p:val>
                                            <p:fltVal val="90"/>
                                          </p:val>
                                        </p:tav>
                                        <p:tav tm="100000">
                                          <p:val>
                                            <p:fltVal val="0"/>
                                          </p:val>
                                        </p:tav>
                                      </p:tavLst>
                                    </p:anim>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12" grpId="0" animBg="1"/>
      <p:bldP spid="13"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2011_11_25_2YbdSq98bIywRWSPpLrg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4" y="28464"/>
            <a:ext cx="6124888" cy="4480655"/>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6134962" y="1052735"/>
            <a:ext cx="3009038" cy="2016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i="1" dirty="0" smtClean="0">
                <a:solidFill>
                  <a:srgbClr val="000066"/>
                </a:solidFill>
                <a:latin typeface="Times New Roman" panose="02020603050405020304" pitchFamily="18" charset="0"/>
                <a:cs typeface="Times New Roman" panose="02020603050405020304" pitchFamily="18" charset="0"/>
              </a:rPr>
              <a:t>Si Dios creó el mundo y “vio que era bueno”, ¿porque existe el dolor y la muerte?</a:t>
            </a:r>
            <a:endParaRPr lang="es-ES" sz="2400" i="1" dirty="0">
              <a:solidFill>
                <a:srgbClr val="000066"/>
              </a:solidFill>
              <a:latin typeface="Times New Roman" panose="02020603050405020304" pitchFamily="18" charset="0"/>
              <a:cs typeface="Times New Roman" panose="02020603050405020304" pitchFamily="18" charset="0"/>
            </a:endParaRPr>
          </a:p>
        </p:txBody>
      </p:sp>
      <p:sp>
        <p:nvSpPr>
          <p:cNvPr id="5" name="4 Rectángulo"/>
          <p:cNvSpPr/>
          <p:nvPr/>
        </p:nvSpPr>
        <p:spPr>
          <a:xfrm>
            <a:off x="179512" y="4653136"/>
            <a:ext cx="8640960" cy="2016224"/>
          </a:xfrm>
          <a:prstGeom prst="rect">
            <a:avLst/>
          </a:prstGeom>
          <a:solidFill>
            <a:srgbClr val="66CCFF"/>
          </a:solidFill>
          <a:ln>
            <a:noFill/>
          </a:ln>
          <a:effectLst>
            <a:glow rad="228600">
              <a:schemeClr val="accent3">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b="1" dirty="0" smtClean="0">
                <a:solidFill>
                  <a:srgbClr val="006600"/>
                </a:solidFill>
                <a:latin typeface="Times New Roman" panose="02020603050405020304" pitchFamily="18" charset="0"/>
                <a:cs typeface="Times New Roman" panose="02020603050405020304" pitchFamily="18" charset="0"/>
              </a:rPr>
              <a:t>Ante estas tragedias el hombre y la mujer se preguntan, ¿Cómo es posible que Dios permita esto? ¿Cómo es posible que un mundo en el que caen sobre seres inocentes todas estas desgracias haya sido creado por un Padre que nos ha creado por amor?. Ha llegado el momento de las respuestas.</a:t>
            </a:r>
            <a:endParaRPr lang="es-ES" sz="24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186342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188640"/>
            <a:ext cx="4426654" cy="665044"/>
          </a:xfrm>
        </p:spPr>
        <p:txBody>
          <a:bodyPr/>
          <a:lstStyle/>
          <a:p>
            <a:pPr lvl="0">
              <a:spcBef>
                <a:spcPct val="20000"/>
              </a:spcBef>
              <a:spcAft>
                <a:spcPts val="600"/>
              </a:spcAft>
            </a:pPr>
            <a:r>
              <a:rPr lang="es-ES" sz="2400" b="1" dirty="0" smtClean="0">
                <a:solidFill>
                  <a:srgbClr val="000066"/>
                </a:solidFill>
                <a:latin typeface="Times New Roman" panose="02020603050405020304" pitchFamily="18" charset="0"/>
                <a:cs typeface="Times New Roman" panose="02020603050405020304" pitchFamily="18" charset="0"/>
              </a:rPr>
              <a:t/>
            </a:r>
            <a:br>
              <a:rPr lang="es-ES" sz="2400" b="1" dirty="0" smtClean="0">
                <a:solidFill>
                  <a:srgbClr val="000066"/>
                </a:solidFill>
                <a:latin typeface="Times New Roman" panose="02020603050405020304" pitchFamily="18" charset="0"/>
                <a:cs typeface="Times New Roman" panose="02020603050405020304" pitchFamily="18" charset="0"/>
              </a:rPr>
            </a:br>
            <a:r>
              <a:rPr lang="es-ES" sz="2400" b="1" dirty="0" smtClean="0">
                <a:solidFill>
                  <a:srgbClr val="000066"/>
                </a:solidFill>
                <a:latin typeface="Times New Roman" panose="02020603050405020304" pitchFamily="18" charset="0"/>
                <a:cs typeface="Times New Roman" panose="02020603050405020304" pitchFamily="18" charset="0"/>
              </a:rPr>
              <a:t>2</a:t>
            </a:r>
            <a:r>
              <a:rPr lang="es-ES" sz="2400" b="1" dirty="0">
                <a:solidFill>
                  <a:srgbClr val="000066"/>
                </a:solidFill>
                <a:latin typeface="Times New Roman" panose="02020603050405020304" pitchFamily="18" charset="0"/>
                <a:cs typeface="Times New Roman" panose="02020603050405020304" pitchFamily="18" charset="0"/>
              </a:rPr>
              <a:t>. EL PECADO ORIGINAL.</a:t>
            </a:r>
            <a:br>
              <a:rPr lang="es-ES" sz="2400" b="1" dirty="0">
                <a:solidFill>
                  <a:srgbClr val="000066"/>
                </a:solidFill>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253480" y="1844824"/>
            <a:ext cx="8711007" cy="4092150"/>
          </a:xfrm>
        </p:spPr>
        <p:txBody>
          <a:bodyPr>
            <a:normAutofit/>
          </a:bodyPr>
          <a:lstStyle/>
          <a:p>
            <a:pPr>
              <a:buFont typeface="Wingdings" panose="05000000000000000000" pitchFamily="2" charset="2"/>
              <a:buChar char="v"/>
            </a:pPr>
            <a:r>
              <a:rPr lang="es-ES" sz="2400" dirty="0" smtClean="0">
                <a:solidFill>
                  <a:srgbClr val="002060"/>
                </a:solidFill>
                <a:latin typeface="Times New Roman" panose="02020603050405020304" pitchFamily="18" charset="0"/>
                <a:cs typeface="Times New Roman" panose="02020603050405020304" pitchFamily="18" charset="0"/>
              </a:rPr>
              <a:t>El tercer capitulo contiene uno de los relatos mas apasionantes de toda la Biblia. En él se relata, con imágenes literarias y lenguaje poético.</a:t>
            </a:r>
          </a:p>
          <a:p>
            <a:pPr>
              <a:buFont typeface="Wingdings" panose="05000000000000000000" pitchFamily="2" charset="2"/>
              <a:buChar char="v"/>
            </a:pPr>
            <a:r>
              <a:rPr lang="es-ES" sz="2400" dirty="0" smtClean="0">
                <a:solidFill>
                  <a:srgbClr val="002060"/>
                </a:solidFill>
                <a:latin typeface="Times New Roman" panose="02020603050405020304" pitchFamily="18" charset="0"/>
                <a:cs typeface="Times New Roman" panose="02020603050405020304" pitchFamily="18" charset="0"/>
              </a:rPr>
              <a:t>Dios:</a:t>
            </a:r>
          </a:p>
          <a:p>
            <a:pPr marL="0" indent="0">
              <a:buNone/>
            </a:pPr>
            <a:r>
              <a:rPr lang="es-ES" sz="2400" dirty="0">
                <a:solidFill>
                  <a:srgbClr val="002060"/>
                </a:solidFill>
                <a:latin typeface="Times New Roman" panose="02020603050405020304" pitchFamily="18" charset="0"/>
                <a:cs typeface="Times New Roman" panose="02020603050405020304" pitchFamily="18" charset="0"/>
              </a:rPr>
              <a:t>	</a:t>
            </a:r>
            <a:r>
              <a:rPr lang="es-ES" sz="2400" dirty="0" smtClean="0">
                <a:solidFill>
                  <a:srgbClr val="FFFF00"/>
                </a:solidFill>
                <a:latin typeface="Times New Roman" panose="02020603050405020304" pitchFamily="18" charset="0"/>
                <a:cs typeface="Times New Roman" panose="02020603050405020304" pitchFamily="18" charset="0"/>
              </a:rPr>
              <a:t>1. coloca a nuestros primeros padres, Adán y Eva, en el jardín del   	    Edén para que disfruten de sus maravillas</a:t>
            </a:r>
          </a:p>
          <a:p>
            <a:pPr marL="0" indent="0">
              <a:buNone/>
            </a:pPr>
            <a:r>
              <a:rPr lang="es-ES" sz="2400" dirty="0">
                <a:solidFill>
                  <a:srgbClr val="FFFF00"/>
                </a:solidFill>
                <a:latin typeface="Times New Roman" panose="02020603050405020304" pitchFamily="18" charset="0"/>
                <a:cs typeface="Times New Roman" panose="02020603050405020304" pitchFamily="18" charset="0"/>
              </a:rPr>
              <a:t>	</a:t>
            </a:r>
            <a:r>
              <a:rPr lang="es-ES" sz="2400" dirty="0" smtClean="0">
                <a:solidFill>
                  <a:srgbClr val="FFFF00"/>
                </a:solidFill>
                <a:latin typeface="Times New Roman" panose="02020603050405020304" pitchFamily="18" charset="0"/>
                <a:cs typeface="Times New Roman" panose="02020603050405020304" pitchFamily="18" charset="0"/>
              </a:rPr>
              <a:t>2. Impone un mandato: no deben comer del árbol de la ciencia del 	    bien y del mal, pero entra en escena una cuarta persona: el 	 	    diablo en forma de serpiente.</a:t>
            </a:r>
            <a:endParaRPr lang="es-ES" sz="2400" dirty="0">
              <a:solidFill>
                <a:srgbClr val="FFFF00"/>
              </a:solidFill>
              <a:latin typeface="Times New Roman" panose="02020603050405020304" pitchFamily="18" charset="0"/>
              <a:cs typeface="Times New Roman" panose="02020603050405020304" pitchFamily="18" charset="0"/>
            </a:endParaRPr>
          </a:p>
        </p:txBody>
      </p:sp>
      <p:sp>
        <p:nvSpPr>
          <p:cNvPr id="4" name="3 Recortar rectángulo de esquina diagonal"/>
          <p:cNvSpPr/>
          <p:nvPr/>
        </p:nvSpPr>
        <p:spPr>
          <a:xfrm>
            <a:off x="253480" y="980728"/>
            <a:ext cx="3384376" cy="576064"/>
          </a:xfrm>
          <a:prstGeom prst="snip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eaLnBrk="1" fontAlgn="auto" hangingPunct="1">
              <a:spcBef>
                <a:spcPct val="20000"/>
              </a:spcBef>
              <a:spcAft>
                <a:spcPts val="600"/>
              </a:spcAft>
              <a:buClr>
                <a:srgbClr val="F4E7ED"/>
              </a:buClr>
            </a:pPr>
            <a:r>
              <a:rPr lang="es-ES" sz="2400" b="1" dirty="0">
                <a:solidFill>
                  <a:srgbClr val="FFC000"/>
                </a:solidFill>
                <a:latin typeface="Times New Roman" panose="02020603050405020304" pitchFamily="18" charset="0"/>
                <a:cs typeface="Times New Roman" panose="02020603050405020304" pitchFamily="18" charset="0"/>
              </a:rPr>
              <a:t>- El relato del Génesis.</a:t>
            </a:r>
          </a:p>
        </p:txBody>
      </p:sp>
      <p:sp>
        <p:nvSpPr>
          <p:cNvPr id="5" name="4 Recortar rectángulo de esquina diagonal"/>
          <p:cNvSpPr/>
          <p:nvPr/>
        </p:nvSpPr>
        <p:spPr>
          <a:xfrm>
            <a:off x="253480" y="6152051"/>
            <a:ext cx="5832648" cy="576064"/>
          </a:xfrm>
          <a:prstGeom prst="snip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eaLnBrk="1" fontAlgn="auto" hangingPunct="1">
              <a:spcBef>
                <a:spcPct val="20000"/>
              </a:spcBef>
              <a:spcAft>
                <a:spcPts val="600"/>
              </a:spcAft>
              <a:buClr>
                <a:srgbClr val="F4E7ED"/>
              </a:buClr>
            </a:pPr>
            <a:r>
              <a:rPr lang="es-ES" sz="2400" b="1" dirty="0">
                <a:solidFill>
                  <a:srgbClr val="FFC000"/>
                </a:solidFill>
                <a:latin typeface="Times New Roman" panose="02020603050405020304" pitchFamily="18" charset="0"/>
                <a:cs typeface="Times New Roman" panose="02020603050405020304" pitchFamily="18" charset="0"/>
              </a:rPr>
              <a:t>- La gravedad del primer pecado.</a:t>
            </a:r>
          </a:p>
        </p:txBody>
      </p:sp>
    </p:spTree>
    <p:extLst>
      <p:ext uri="{BB962C8B-B14F-4D97-AF65-F5344CB8AC3E}">
        <p14:creationId xmlns:p14="http://schemas.microsoft.com/office/powerpoint/2010/main" val="88381079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88640"/>
            <a:ext cx="8856984" cy="1656184"/>
          </a:xfrm>
          <a:solidFill>
            <a:srgbClr val="00B0F0"/>
          </a:solidFill>
          <a:effectLst>
            <a:glow rad="228600">
              <a:schemeClr val="accent1">
                <a:satMod val="175000"/>
                <a:alpha val="40000"/>
              </a:schemeClr>
            </a:glow>
          </a:effectLst>
          <a:scene3d>
            <a:camera prst="orthographicFront"/>
            <a:lightRig rig="threePt" dir="t"/>
          </a:scene3d>
          <a:sp3d>
            <a:bevelT w="114300" prst="hardEdge"/>
          </a:sp3d>
        </p:spPr>
        <p:txBody>
          <a:bodyPr/>
          <a:lstStyle/>
          <a:p>
            <a:r>
              <a:rPr lang="es-ES" sz="2400" dirty="0" smtClean="0">
                <a:latin typeface="Times New Roman" panose="02020603050405020304" pitchFamily="18" charset="0"/>
                <a:cs typeface="Times New Roman" panose="02020603050405020304" pitchFamily="18" charset="0"/>
              </a:rPr>
              <a:t>El demonio habla con Eva y le dice que si comen del fruto del árbol se les abrirán los ojos y serán como dios, en el conocimiento del bien y del mal (Gn3, 5). Come del fruto y da de comer a Adán, se les abren los ojos y se dan cuenta de que están desnudos.</a:t>
            </a:r>
            <a:endParaRPr lang="es-ES" sz="2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79512" y="1988840"/>
            <a:ext cx="4968552" cy="3489482"/>
          </a:xfrm>
          <a:solidFill>
            <a:srgbClr val="0070C0"/>
          </a:solidFill>
          <a:scene3d>
            <a:camera prst="orthographicFront"/>
            <a:lightRig rig="threePt" dir="t"/>
          </a:scene3d>
          <a:sp3d>
            <a:bevelT w="165100" prst="coolSlant"/>
          </a:sp3d>
        </p:spPr>
        <p:txBody>
          <a:bodyPr>
            <a:normAutofit/>
          </a:bodyPr>
          <a:lstStyle/>
          <a:p>
            <a:pPr marL="0" indent="0" algn="just">
              <a:buNone/>
            </a:pPr>
            <a:r>
              <a:rPr lang="es-ES" sz="2400" dirty="0" smtClean="0">
                <a:latin typeface="Times New Roman" panose="02020603050405020304" pitchFamily="18" charset="0"/>
                <a:cs typeface="Times New Roman" panose="02020603050405020304" pitchFamily="18" charset="0"/>
              </a:rPr>
              <a:t>Nuestros padres cometieron libremente de querer equipararse en grandeza y poder a Dios. Este pecado de soberbia y de rebelión contra Dios fue el primero y la raíz de todos los demás pecados que el género humano ha cometido desde entonces. Se llama pecado original, porque es el origen de todos los pecados.</a:t>
            </a:r>
            <a:endParaRPr lang="es-ES" sz="2400" dirty="0">
              <a:latin typeface="Times New Roman" panose="02020603050405020304" pitchFamily="18" charset="0"/>
              <a:cs typeface="Times New Roman" panose="02020603050405020304" pitchFamily="18" charset="0"/>
            </a:endParaRPr>
          </a:p>
        </p:txBody>
      </p:sp>
      <p:pic>
        <p:nvPicPr>
          <p:cNvPr id="1026" name="Picture 2" descr="F:\eva luci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07226" y="2117610"/>
            <a:ext cx="3672408" cy="425428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251520" y="5733256"/>
            <a:ext cx="4752528"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i="1" dirty="0" smtClean="0">
                <a:solidFill>
                  <a:srgbClr val="FFFF00"/>
                </a:solidFill>
                <a:latin typeface="Times New Roman" panose="02020603050405020304" pitchFamily="18" charset="0"/>
                <a:cs typeface="Times New Roman" panose="02020603050405020304" pitchFamily="18" charset="0"/>
              </a:rPr>
              <a:t>Eva, de Levy-</a:t>
            </a:r>
            <a:r>
              <a:rPr lang="es-ES" sz="2000" b="1" i="1" dirty="0" err="1" smtClean="0">
                <a:solidFill>
                  <a:srgbClr val="FFFF00"/>
                </a:solidFill>
                <a:latin typeface="Times New Roman" panose="02020603050405020304" pitchFamily="18" charset="0"/>
                <a:cs typeface="Times New Roman" panose="02020603050405020304" pitchFamily="18" charset="0"/>
              </a:rPr>
              <a:t>Dhurmer</a:t>
            </a:r>
            <a:r>
              <a:rPr lang="es-ES" sz="2000" b="1" i="1" dirty="0" smtClean="0">
                <a:solidFill>
                  <a:srgbClr val="FFFF00"/>
                </a:solidFill>
                <a:latin typeface="Times New Roman" panose="02020603050405020304" pitchFamily="18" charset="0"/>
                <a:cs typeface="Times New Roman" panose="02020603050405020304" pitchFamily="18" charset="0"/>
              </a:rPr>
              <a:t>, siglo XX. El demonio es un ángel que rechazó a Dios. </a:t>
            </a:r>
            <a:endParaRPr lang="es-ES" sz="2000" b="1"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21783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xit" presetSubtype="0" fill="hold" nodeType="clickEffect">
                                  <p:stCondLst>
                                    <p:cond delay="0"/>
                                  </p:stCondLst>
                                  <p:childTnLst>
                                    <p:animEffect transition="out" filter="fade">
                                      <p:cBhvr>
                                        <p:cTn id="21" dur="2000"/>
                                        <p:tgtEl>
                                          <p:spTgt spid="1026"/>
                                        </p:tgtEl>
                                      </p:cBhvr>
                                    </p:animEffect>
                                    <p:anim calcmode="lin" valueType="num">
                                      <p:cBhvr>
                                        <p:cTn id="22" dur="2000"/>
                                        <p:tgtEl>
                                          <p:spTgt spid="102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2000"/>
                                        <p:tgtEl>
                                          <p:spTgt spid="1026"/>
                                        </p:tgtEl>
                                        <p:attrNameLst>
                                          <p:attrName>ppt_h</p:attrName>
                                        </p:attrNameLst>
                                      </p:cBhvr>
                                      <p:tavLst>
                                        <p:tav tm="0">
                                          <p:val>
                                            <p:strVal val="ppt_h"/>
                                          </p:val>
                                        </p:tav>
                                        <p:tav tm="100000">
                                          <p:val>
                                            <p:strVal val="ppt_h"/>
                                          </p:val>
                                        </p:tav>
                                      </p:tavLst>
                                    </p:anim>
                                    <p:set>
                                      <p:cBhvr>
                                        <p:cTn id="24" dur="1" fill="hold">
                                          <p:stCondLst>
                                            <p:cond delay="1999"/>
                                          </p:stCondLst>
                                        </p:cTn>
                                        <p:tgtEl>
                                          <p:spTgt spid="102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1" presetClass="exit" presetSubtype="1" fill="hold" grpId="0" nodeType="clickEffect">
                                  <p:stCondLst>
                                    <p:cond delay="0"/>
                                  </p:stCondLst>
                                  <p:childTnLst>
                                    <p:animEffect transition="out" filter="wheel(1)">
                                      <p:cBhvr>
                                        <p:cTn id="28" dur="2000"/>
                                        <p:tgtEl>
                                          <p:spTgt spid="4"/>
                                        </p:tgtEl>
                                      </p:cBhvr>
                                    </p:animEffect>
                                    <p:set>
                                      <p:cBhvr>
                                        <p:cTn id="29"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188640"/>
            <a:ext cx="7125113" cy="593036"/>
          </a:xfrm>
        </p:spPr>
        <p:txBody>
          <a:bodyPr/>
          <a:lstStyle/>
          <a:p>
            <a:pPr lvl="0">
              <a:spcBef>
                <a:spcPct val="20000"/>
              </a:spcBef>
              <a:spcAft>
                <a:spcPts val="600"/>
              </a:spcAft>
            </a:pPr>
            <a:r>
              <a:rPr lang="es-ES" sz="2400" b="1" dirty="0" smtClean="0">
                <a:solidFill>
                  <a:srgbClr val="000066"/>
                </a:solidFill>
                <a:latin typeface="Times New Roman" panose="02020603050405020304" pitchFamily="18" charset="0"/>
                <a:cs typeface="Times New Roman" panose="02020603050405020304" pitchFamily="18" charset="0"/>
              </a:rPr>
              <a:t/>
            </a:r>
            <a:br>
              <a:rPr lang="es-ES" sz="2400" b="1" dirty="0" smtClean="0">
                <a:solidFill>
                  <a:srgbClr val="000066"/>
                </a:solidFill>
                <a:latin typeface="Times New Roman" panose="02020603050405020304" pitchFamily="18" charset="0"/>
                <a:cs typeface="Times New Roman" panose="02020603050405020304" pitchFamily="18" charset="0"/>
              </a:rPr>
            </a:br>
            <a:r>
              <a:rPr lang="es-ES" sz="2400" b="1" dirty="0" smtClean="0">
                <a:solidFill>
                  <a:srgbClr val="000066"/>
                </a:solidFill>
                <a:latin typeface="Times New Roman" panose="02020603050405020304" pitchFamily="18" charset="0"/>
                <a:cs typeface="Times New Roman" panose="02020603050405020304" pitchFamily="18" charset="0"/>
              </a:rPr>
              <a:t>3</a:t>
            </a:r>
            <a:r>
              <a:rPr lang="es-ES" sz="2400" b="1" dirty="0">
                <a:solidFill>
                  <a:srgbClr val="000066"/>
                </a:solidFill>
                <a:latin typeface="Times New Roman" panose="02020603050405020304" pitchFamily="18" charset="0"/>
                <a:cs typeface="Times New Roman" panose="02020603050405020304" pitchFamily="18" charset="0"/>
              </a:rPr>
              <a:t>. LAS CONSECUENCIAS DEL PECADO.</a:t>
            </a:r>
            <a:br>
              <a:rPr lang="es-ES" sz="2400" b="1" dirty="0">
                <a:solidFill>
                  <a:srgbClr val="000066"/>
                </a:solidFill>
                <a:latin typeface="Times New Roman" panose="02020603050405020304" pitchFamily="18" charset="0"/>
                <a:cs typeface="Times New Roman" panose="02020603050405020304" pitchFamily="18" charset="0"/>
              </a:rPr>
            </a:br>
            <a:endParaRPr lang="es-ES" sz="2400" dirty="0">
              <a:latin typeface="Times New Roman" panose="02020603050405020304" pitchFamily="18" charset="0"/>
              <a:cs typeface="Times New Roman" panose="02020603050405020304" pitchFamily="18" charset="0"/>
            </a:endParaRPr>
          </a:p>
        </p:txBody>
      </p:sp>
      <p:sp>
        <p:nvSpPr>
          <p:cNvPr id="3" name="2 Marcador de contenido"/>
          <p:cNvSpPr>
            <a:spLocks noGrp="1"/>
          </p:cNvSpPr>
          <p:nvPr>
            <p:ph idx="1"/>
          </p:nvPr>
        </p:nvSpPr>
        <p:spPr>
          <a:xfrm>
            <a:off x="1187624" y="1772816"/>
            <a:ext cx="5616624" cy="2269711"/>
          </a:xfrm>
          <a:solidFill>
            <a:srgbClr val="FF0000"/>
          </a:solidFill>
        </p:spPr>
        <p:txBody>
          <a:bodyPr>
            <a:normAutofit/>
          </a:bodyPr>
          <a:lstStyle/>
          <a:p>
            <a:pPr algn="just">
              <a:buFont typeface="Wingdings" panose="05000000000000000000" pitchFamily="2" charset="2"/>
              <a:buChar char="v"/>
            </a:pPr>
            <a:r>
              <a:rPr lang="es-ES" sz="2400" dirty="0" smtClean="0">
                <a:latin typeface="Times New Roman" panose="02020603050405020304" pitchFamily="18" charset="0"/>
                <a:cs typeface="Times New Roman" panose="02020603050405020304" pitchFamily="18" charset="0"/>
              </a:rPr>
              <a:t>Perdieron su amistad con Dios.</a:t>
            </a:r>
          </a:p>
          <a:p>
            <a:pPr algn="just">
              <a:buFont typeface="Wingdings" panose="05000000000000000000" pitchFamily="2" charset="2"/>
              <a:buChar char="v"/>
            </a:pPr>
            <a:r>
              <a:rPr lang="es-ES" sz="2400" dirty="0" smtClean="0">
                <a:latin typeface="Times New Roman" panose="02020603050405020304" pitchFamily="18" charset="0"/>
                <a:cs typeface="Times New Roman" panose="02020603050405020304" pitchFamily="18" charset="0"/>
              </a:rPr>
              <a:t>Estuvieron sujetos a la fatiga y al dolor.</a:t>
            </a:r>
          </a:p>
          <a:p>
            <a:pPr algn="just">
              <a:buFont typeface="Wingdings" panose="05000000000000000000" pitchFamily="2" charset="2"/>
              <a:buChar char="v"/>
            </a:pPr>
            <a:r>
              <a:rPr lang="es-ES" sz="2400" dirty="0" smtClean="0">
                <a:latin typeface="Times New Roman" panose="02020603050405020304" pitchFamily="18" charset="0"/>
                <a:cs typeface="Times New Roman" panose="02020603050405020304" pitchFamily="18" charset="0"/>
              </a:rPr>
              <a:t>La armonía de la Creación se rompió.</a:t>
            </a:r>
          </a:p>
          <a:p>
            <a:pPr algn="just">
              <a:buFont typeface="Wingdings" panose="05000000000000000000" pitchFamily="2" charset="2"/>
              <a:buChar char="v"/>
            </a:pPr>
            <a:r>
              <a:rPr lang="es-ES" sz="2400" dirty="0" smtClean="0">
                <a:latin typeface="Times New Roman" panose="02020603050405020304" pitchFamily="18" charset="0"/>
                <a:cs typeface="Times New Roman" panose="02020603050405020304" pitchFamily="18" charset="0"/>
              </a:rPr>
              <a:t>Perdieron el don de la inmortalidad.</a:t>
            </a:r>
          </a:p>
        </p:txBody>
      </p:sp>
      <p:sp>
        <p:nvSpPr>
          <p:cNvPr id="4" name="3 Recortar rectángulo de esquina diagonal"/>
          <p:cNvSpPr/>
          <p:nvPr/>
        </p:nvSpPr>
        <p:spPr>
          <a:xfrm>
            <a:off x="179512" y="980728"/>
            <a:ext cx="7200800" cy="504056"/>
          </a:xfrm>
          <a:prstGeom prst="snip2Diag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FFC000"/>
                </a:solidFill>
                <a:latin typeface="Times New Roman" panose="02020603050405020304" pitchFamily="18" charset="0"/>
                <a:cs typeface="Times New Roman" panose="02020603050405020304" pitchFamily="18" charset="0"/>
              </a:rPr>
              <a:t>- </a:t>
            </a:r>
            <a:r>
              <a:rPr lang="es-ES" sz="2400" b="1" dirty="0">
                <a:solidFill>
                  <a:srgbClr val="FFC000"/>
                </a:solidFill>
                <a:latin typeface="Times New Roman" panose="02020603050405020304" pitchFamily="18" charset="0"/>
                <a:cs typeface="Times New Roman" panose="02020603050405020304" pitchFamily="18" charset="0"/>
              </a:rPr>
              <a:t>Consecuencias para nuestros primeros padres.	</a:t>
            </a:r>
            <a:endParaRPr lang="es-ES" sz="2400" dirty="0">
              <a:latin typeface="Times New Roman" panose="02020603050405020304" pitchFamily="18" charset="0"/>
              <a:cs typeface="Times New Roman" panose="02020603050405020304" pitchFamily="18" charset="0"/>
            </a:endParaRPr>
          </a:p>
        </p:txBody>
      </p:sp>
      <p:pic>
        <p:nvPicPr>
          <p:cNvPr id="2050" name="Picture 2" descr="F:\caida-del-homb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78792"/>
            <a:ext cx="5040560" cy="2274544"/>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p:nvSpPr>
        <p:spPr>
          <a:xfrm>
            <a:off x="5364088" y="4293096"/>
            <a:ext cx="3600400" cy="216024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400" i="1" dirty="0" smtClean="0">
                <a:solidFill>
                  <a:srgbClr val="FFFF00"/>
                </a:solidFill>
                <a:latin typeface="Times New Roman" panose="02020603050405020304" pitchFamily="18" charset="0"/>
                <a:cs typeface="Times New Roman" panose="02020603050405020304" pitchFamily="18" charset="0"/>
              </a:rPr>
              <a:t>Tras la caída del hombre. Adán y Eva eran la raíz del genero humano. Fue la humanidad entera la expulsada del paraíso.</a:t>
            </a:r>
            <a:endParaRPr lang="es-ES" sz="2400" i="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35919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pPr marL="0" lvl="0" indent="0" algn="just" defTabSz="914400" eaLnBrk="0" fontAlgn="base" hangingPunct="0">
              <a:spcBef>
                <a:spcPct val="0"/>
              </a:spcBef>
              <a:spcAft>
                <a:spcPct val="0"/>
              </a:spcAft>
              <a:buClrTx/>
              <a:buNone/>
            </a:pPr>
            <a:r>
              <a:rPr lang="es-ES" sz="2400" dirty="0" smtClean="0">
                <a:solidFill>
                  <a:prstClr val="white"/>
                </a:solidFill>
                <a:latin typeface="Times New Roman" panose="02020603050405020304" pitchFamily="18" charset="0"/>
                <a:cs typeface="Times New Roman" panose="02020603050405020304" pitchFamily="18" charset="0"/>
              </a:rPr>
              <a:t>San Pablo</a:t>
            </a:r>
            <a:r>
              <a:rPr lang="es-ES" sz="2400" dirty="0">
                <a:solidFill>
                  <a:prstClr val="white"/>
                </a:solidFill>
                <a:latin typeface="Times New Roman" panose="02020603050405020304" pitchFamily="18" charset="0"/>
                <a:cs typeface="Times New Roman" panose="02020603050405020304" pitchFamily="18" charset="0"/>
              </a:rPr>
              <a:t>: </a:t>
            </a:r>
            <a:r>
              <a:rPr lang="es-ES" sz="2400" b="1" i="1" dirty="0">
                <a:solidFill>
                  <a:srgbClr val="FFFF00"/>
                </a:solidFill>
                <a:latin typeface="Times New Roman" panose="02020603050405020304" pitchFamily="18" charset="0"/>
                <a:cs typeface="Times New Roman" panose="02020603050405020304" pitchFamily="18" charset="0"/>
              </a:rPr>
              <a:t>por la desobediencia de un solo hombre, todos fueron constituidos pecadores </a:t>
            </a:r>
            <a:r>
              <a:rPr lang="es-ES" sz="2400" dirty="0">
                <a:solidFill>
                  <a:prstClr val="white"/>
                </a:solidFill>
                <a:latin typeface="Times New Roman" panose="02020603050405020304" pitchFamily="18" charset="0"/>
                <a:cs typeface="Times New Roman" panose="02020603050405020304" pitchFamily="18" charset="0"/>
              </a:rPr>
              <a:t>(Rm5, 19). El pecado de Adán y </a:t>
            </a:r>
            <a:r>
              <a:rPr lang="es-ES" sz="2400" dirty="0" smtClean="0">
                <a:solidFill>
                  <a:prstClr val="white"/>
                </a:solidFill>
                <a:latin typeface="Times New Roman" panose="02020603050405020304" pitchFamily="18" charset="0"/>
                <a:cs typeface="Times New Roman" panose="02020603050405020304" pitchFamily="18" charset="0"/>
              </a:rPr>
              <a:t>Eva </a:t>
            </a:r>
            <a:r>
              <a:rPr lang="es-ES" sz="2400" dirty="0">
                <a:solidFill>
                  <a:prstClr val="white"/>
                </a:solidFill>
                <a:latin typeface="Times New Roman" panose="02020603050405020304" pitchFamily="18" charset="0"/>
                <a:cs typeface="Times New Roman" panose="02020603050405020304" pitchFamily="18" charset="0"/>
              </a:rPr>
              <a:t>provocó una herida en la familia humana y es a </a:t>
            </a:r>
            <a:r>
              <a:rPr lang="es-ES" sz="2400" dirty="0" smtClean="0">
                <a:solidFill>
                  <a:prstClr val="white"/>
                </a:solidFill>
                <a:latin typeface="Times New Roman" panose="02020603050405020304" pitchFamily="18" charset="0"/>
                <a:cs typeface="Times New Roman" panose="02020603050405020304" pitchFamily="18" charset="0"/>
              </a:rPr>
              <a:t>través </a:t>
            </a:r>
            <a:r>
              <a:rPr lang="es-ES" sz="2400" dirty="0">
                <a:solidFill>
                  <a:prstClr val="white"/>
                </a:solidFill>
                <a:latin typeface="Times New Roman" panose="02020603050405020304" pitchFamily="18" charset="0"/>
                <a:cs typeface="Times New Roman" panose="02020603050405020304" pitchFamily="18" charset="0"/>
              </a:rPr>
              <a:t>de ella por la que entraron en el </a:t>
            </a:r>
            <a:r>
              <a:rPr lang="es-ES" sz="2400" dirty="0" smtClean="0">
                <a:solidFill>
                  <a:prstClr val="white"/>
                </a:solidFill>
                <a:latin typeface="Times New Roman" panose="02020603050405020304" pitchFamily="18" charset="0"/>
                <a:cs typeface="Times New Roman" panose="02020603050405020304" pitchFamily="18" charset="0"/>
              </a:rPr>
              <a:t>mundo:</a:t>
            </a:r>
          </a:p>
          <a:p>
            <a:pPr marL="457200" lvl="0" indent="-457200" algn="just" defTabSz="914400" eaLnBrk="0" fontAlgn="base" hangingPunct="0">
              <a:spcBef>
                <a:spcPct val="0"/>
              </a:spcBef>
              <a:spcAft>
                <a:spcPct val="0"/>
              </a:spcAft>
              <a:buClrTx/>
              <a:buAutoNum type="arabicPeriod"/>
            </a:pPr>
            <a:r>
              <a:rPr lang="es-ES" sz="2400" dirty="0" smtClean="0">
                <a:solidFill>
                  <a:srgbClr val="002060"/>
                </a:solidFill>
                <a:latin typeface="Times New Roman" panose="02020603050405020304" pitchFamily="18" charset="0"/>
                <a:cs typeface="Times New Roman" panose="02020603050405020304" pitchFamily="18" charset="0"/>
              </a:rPr>
              <a:t>La inclinación al mal que existe en todos los seres humanos.</a:t>
            </a:r>
          </a:p>
          <a:p>
            <a:pPr marL="457200" lvl="0" indent="-457200" algn="just" defTabSz="914400" eaLnBrk="0" fontAlgn="base" hangingPunct="0">
              <a:spcBef>
                <a:spcPct val="0"/>
              </a:spcBef>
              <a:spcAft>
                <a:spcPct val="0"/>
              </a:spcAft>
              <a:buClrTx/>
              <a:buAutoNum type="arabicPeriod"/>
            </a:pPr>
            <a:r>
              <a:rPr lang="es-ES" sz="2400" dirty="0" smtClean="0">
                <a:solidFill>
                  <a:srgbClr val="002060"/>
                </a:solidFill>
                <a:latin typeface="Times New Roman" panose="02020603050405020304" pitchFamily="18" charset="0"/>
                <a:cs typeface="Times New Roman" panose="02020603050405020304" pitchFamily="18" charset="0"/>
              </a:rPr>
              <a:t>La enfermedad, el sufrimiento y el cansancio.</a:t>
            </a:r>
          </a:p>
          <a:p>
            <a:pPr marL="457200" lvl="0" indent="-457200" algn="just" defTabSz="914400" eaLnBrk="0" fontAlgn="base" hangingPunct="0">
              <a:spcBef>
                <a:spcPct val="0"/>
              </a:spcBef>
              <a:spcAft>
                <a:spcPct val="0"/>
              </a:spcAft>
              <a:buClrTx/>
              <a:buAutoNum type="arabicPeriod"/>
            </a:pPr>
            <a:r>
              <a:rPr lang="es-ES" sz="2400" dirty="0" smtClean="0">
                <a:solidFill>
                  <a:srgbClr val="002060"/>
                </a:solidFill>
                <a:latin typeface="Times New Roman" panose="02020603050405020304" pitchFamily="18" charset="0"/>
                <a:cs typeface="Times New Roman" panose="02020603050405020304" pitchFamily="18" charset="0"/>
              </a:rPr>
              <a:t>La ignorancia, la injusticia y la muerte.</a:t>
            </a:r>
            <a:endParaRPr lang="es-ES" sz="2400" dirty="0">
              <a:solidFill>
                <a:srgbClr val="002060"/>
              </a:solidFill>
              <a:latin typeface="Times New Roman" panose="02020603050405020304" pitchFamily="18" charset="0"/>
              <a:cs typeface="Times New Roman" panose="02020603050405020304" pitchFamily="18" charset="0"/>
            </a:endParaRPr>
          </a:p>
          <a:p>
            <a:pPr algn="just"/>
            <a:endParaRPr lang="es-ES"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260648"/>
            <a:ext cx="43719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15373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wheel(1)">
                                      <p:cBhvr>
                                        <p:cTn id="11" dur="2000"/>
                                        <p:tgtEl>
                                          <p:spTgt spid="3">
                                            <p:bg/>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heel(1)">
                                      <p:cBhvr>
                                        <p:cTn id="16" dur="2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heel(1)">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1)">
                                      <p:cBhvr>
                                        <p:cTn id="26" dur="2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wheel(1)">
                                      <p:cBhvr>
                                        <p:cTn id="3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Winter">
  <a:themeElements>
    <a:clrScheme name="Personalizado 3">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0000"/>
      </a:hlink>
      <a:folHlink>
        <a:srgbClr val="D490C5"/>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Invierno</Template>
  <TotalTime>915</TotalTime>
  <Words>1485</Words>
  <Application>Microsoft Office PowerPoint</Application>
  <PresentationFormat>Presentación en pantalla (4:3)</PresentationFormat>
  <Paragraphs>105</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Winter</vt:lpstr>
      <vt:lpstr>EL ORIGEN DEL MAL</vt:lpstr>
      <vt:lpstr>ESQUEMA DE LA UNIDAD</vt:lpstr>
      <vt:lpstr>VOCABULARIO</vt:lpstr>
      <vt:lpstr> 1. ¿COMO PUEDE DIOS PERMITIR EL MAL?. </vt:lpstr>
      <vt:lpstr>Presentación de PowerPoint</vt:lpstr>
      <vt:lpstr> 2. EL PECADO ORIGINAL. </vt:lpstr>
      <vt:lpstr>El demonio habla con Eva y le dice que si comen del fruto del árbol se les abrirán los ojos y serán como dios, en el conocimiento del bien y del mal (Gn3, 5). Come del fruto y da de comer a Adán, se les abren los ojos y se dan cuenta de que están desnudos.</vt:lpstr>
      <vt:lpstr> 3. LAS CONSECUENCIAS DEL PECADO. </vt:lpstr>
      <vt:lpstr>Presentación de PowerPoint</vt:lpstr>
      <vt:lpstr> 4. LA BUENA NOTICIA. </vt:lpstr>
      <vt:lpstr>Presentación de PowerPoint</vt:lpstr>
      <vt:lpstr> 5. EL MISTERIO DEL MAL. </vt:lpstr>
      <vt:lpstr>El mal puede ser físico o moral. Ejemplo del primero serian un huracán o la muerte de una gacela en las garras de un león; y el segundo un acto terrorista, el robo, la mentira, etc.</vt:lpstr>
      <vt:lpstr>Presentación de PowerPoint</vt:lpstr>
      <vt:lpstr>Cuando en nuestras vidas aparece el dolor y lo aceptamos con fe, sin rebelión ni desesperación, compartimos la misión redentora del Señor.</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ORIGEN DEL MAL</dc:title>
  <dc:creator>Luffi</dc:creator>
  <cp:lastModifiedBy>Luffi</cp:lastModifiedBy>
  <cp:revision>37</cp:revision>
  <dcterms:created xsi:type="dcterms:W3CDTF">2013-09-29T18:28:55Z</dcterms:created>
  <dcterms:modified xsi:type="dcterms:W3CDTF">2013-10-19T15:16:25Z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TC010721173082</vt:lpwstr>
  </property>
</Properties>
</file>