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s-ES" altLang="ja-JP" smtClean="0"/>
              <a:t>Haga clic para modificar el estilo de título del patrón</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dirty="0"/>
          </a:p>
        </p:txBody>
      </p:sp>
      <p:sp>
        <p:nvSpPr>
          <p:cNvPr id="12" name="図形 11"/>
          <p:cNvSpPr>
            <a:spLocks noGrp="1"/>
          </p:cNvSpPr>
          <p:nvPr>
            <p:ph type="dt" sz="half" idx="10"/>
          </p:nvPr>
        </p:nvSpPr>
        <p:spPr/>
        <p:txBody>
          <a:bodyPr/>
          <a:lstStyle/>
          <a:p>
            <a:fld id="{72F7F3D8-8049-4B0A-A7C5-EDFF3AF8D576}" type="datetimeFigureOut">
              <a:rPr lang="es-ES" smtClean="0"/>
              <a:t>06/11/2013</a:t>
            </a:fld>
            <a:endParaRPr lang="es-ES"/>
          </a:p>
        </p:txBody>
      </p:sp>
      <p:sp>
        <p:nvSpPr>
          <p:cNvPr id="11" name="図形 10"/>
          <p:cNvSpPr>
            <a:spLocks noGrp="1"/>
          </p:cNvSpPr>
          <p:nvPr>
            <p:ph type="ftr" sz="quarter" idx="11"/>
          </p:nvPr>
        </p:nvSpPr>
        <p:spPr/>
        <p:txBody>
          <a:bodyPr/>
          <a:lstStyle/>
          <a:p>
            <a:endParaRPr lang="es-ES"/>
          </a:p>
        </p:txBody>
      </p:sp>
      <p:sp>
        <p:nvSpPr>
          <p:cNvPr id="18" name="図形 17"/>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s-ES" altLang="ja-JP" smtClean="0"/>
              <a:t>Haga clic para modificar el estilo de título del patrón</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p:txBody>
          <a:bodyPr/>
          <a:lstStyle/>
          <a:p>
            <a:fld id="{72F7F3D8-8049-4B0A-A7C5-EDFF3AF8D576}" type="datetimeFigureOut">
              <a:rPr lang="es-ES" smtClean="0"/>
              <a:t>06/11/2013</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s-ES" altLang="ja-JP" smtClean="0"/>
              <a:t>Haga clic para modificar el estilo de título del patrón</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72F7F3D8-8049-4B0A-A7C5-EDFF3AF8D576}" type="datetimeFigureOut">
              <a:rPr lang="es-ES" smtClean="0"/>
              <a:t>06/11/2013</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a:xfrm>
            <a:off x="6286512" y="6356350"/>
            <a:ext cx="2133600" cy="365125"/>
          </a:xfrm>
        </p:spPr>
        <p:txBody>
          <a:bodyPr/>
          <a:lstStyle/>
          <a:p>
            <a:fld id="{4EB6AE40-E479-44E2-9893-21C34812C6CB}"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Date Placeholder 3"/>
          <p:cNvSpPr>
            <a:spLocks noGrp="1"/>
          </p:cNvSpPr>
          <p:nvPr>
            <p:ph type="dt" sz="half" idx="10"/>
          </p:nvPr>
        </p:nvSpPr>
        <p:spPr/>
        <p:txBody>
          <a:bodyPr/>
          <a:lstStyle/>
          <a:p>
            <a:fld id="{72F7F3D8-8049-4B0A-A7C5-EDFF3AF8D576}" type="datetimeFigureOut">
              <a:rPr lang="es-ES" smtClean="0"/>
              <a:t>06/11/2013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図形 3"/>
          <p:cNvSpPr>
            <a:spLocks noGrp="1"/>
          </p:cNvSpPr>
          <p:nvPr>
            <p:ph type="dt" sz="half" idx="10"/>
          </p:nvPr>
        </p:nvSpPr>
        <p:spPr/>
        <p:txBody>
          <a:bodyPr/>
          <a:lstStyle/>
          <a:p>
            <a:fld id="{72F7F3D8-8049-4B0A-A7C5-EDFF3AF8D576}" type="datetimeFigureOut">
              <a:rPr lang="es-ES" smtClean="0"/>
              <a:t>06/11/2013</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s-ES" altLang="ja-JP" smtClean="0"/>
              <a:t>Haga clic para modificar el estilo de título del patrón</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72F7F3D8-8049-4B0A-A7C5-EDFF3AF8D576}" type="datetimeFigureOut">
              <a:rPr lang="es-ES" smtClean="0"/>
              <a:t>06/11/2013</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4EB6AE40-E479-44E2-9893-21C34812C6CB}"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図形 4"/>
          <p:cNvSpPr>
            <a:spLocks noGrp="1"/>
          </p:cNvSpPr>
          <p:nvPr>
            <p:ph type="dt" sz="half" idx="10"/>
          </p:nvPr>
        </p:nvSpPr>
        <p:spPr/>
        <p:txBody>
          <a:bodyPr/>
          <a:lstStyle/>
          <a:p>
            <a:fld id="{72F7F3D8-8049-4B0A-A7C5-EDFF3AF8D576}" type="datetimeFigureOut">
              <a:rPr lang="es-ES" smtClean="0"/>
              <a:t>06/11/2013</a:t>
            </a:fld>
            <a:endParaRPr lang="es-ES"/>
          </a:p>
        </p:txBody>
      </p:sp>
      <p:sp>
        <p:nvSpPr>
          <p:cNvPr id="6" name="図形 5"/>
          <p:cNvSpPr>
            <a:spLocks noGrp="1"/>
          </p:cNvSpPr>
          <p:nvPr>
            <p:ph type="ftr" sz="quarter" idx="11"/>
          </p:nvPr>
        </p:nvSpPr>
        <p:spPr/>
        <p:txBody>
          <a:bodyPr/>
          <a:lstStyle/>
          <a:p>
            <a:endParaRPr lang="es-ES"/>
          </a:p>
        </p:txBody>
      </p:sp>
      <p:sp>
        <p:nvSpPr>
          <p:cNvPr id="7" name="図形 6"/>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図形 6"/>
          <p:cNvSpPr>
            <a:spLocks noGrp="1"/>
          </p:cNvSpPr>
          <p:nvPr>
            <p:ph type="dt" sz="half" idx="10"/>
          </p:nvPr>
        </p:nvSpPr>
        <p:spPr/>
        <p:txBody>
          <a:bodyPr/>
          <a:lstStyle/>
          <a:p>
            <a:fld id="{72F7F3D8-8049-4B0A-A7C5-EDFF3AF8D576}" type="datetimeFigureOut">
              <a:rPr lang="es-ES" smtClean="0"/>
              <a:t>06/11/2013</a:t>
            </a:fld>
            <a:endParaRPr lang="es-ES"/>
          </a:p>
        </p:txBody>
      </p:sp>
      <p:sp>
        <p:nvSpPr>
          <p:cNvPr id="8" name="図形 7"/>
          <p:cNvSpPr>
            <a:spLocks noGrp="1"/>
          </p:cNvSpPr>
          <p:nvPr>
            <p:ph type="ftr" sz="quarter" idx="11"/>
          </p:nvPr>
        </p:nvSpPr>
        <p:spPr/>
        <p:txBody>
          <a:bodyPr/>
          <a:lstStyle/>
          <a:p>
            <a:endParaRPr lang="es-ES"/>
          </a:p>
        </p:txBody>
      </p:sp>
      <p:sp>
        <p:nvSpPr>
          <p:cNvPr id="9" name="図形 8"/>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s-ES" altLang="ja-JP" smtClean="0"/>
              <a:t>Haga clic para modificar el estilo de título del patrón</a:t>
            </a:r>
            <a:endParaRPr kumimoji="1" lang="ja-JP" altLang="en-US" dirty="0"/>
          </a:p>
        </p:txBody>
      </p:sp>
      <p:sp>
        <p:nvSpPr>
          <p:cNvPr id="3" name="図形 2"/>
          <p:cNvSpPr>
            <a:spLocks noGrp="1"/>
          </p:cNvSpPr>
          <p:nvPr>
            <p:ph type="dt" sz="half" idx="10"/>
          </p:nvPr>
        </p:nvSpPr>
        <p:spPr/>
        <p:txBody>
          <a:bodyPr/>
          <a:lstStyle/>
          <a:p>
            <a:fld id="{72F7F3D8-8049-4B0A-A7C5-EDFF3AF8D576}" type="datetimeFigureOut">
              <a:rPr lang="es-ES" smtClean="0"/>
              <a:t>06/11/2013</a:t>
            </a:fld>
            <a:endParaRPr lang="es-ES"/>
          </a:p>
        </p:txBody>
      </p:sp>
      <p:sp>
        <p:nvSpPr>
          <p:cNvPr id="4" name="図形 3"/>
          <p:cNvSpPr>
            <a:spLocks noGrp="1"/>
          </p:cNvSpPr>
          <p:nvPr>
            <p:ph type="ftr" sz="quarter" idx="11"/>
          </p:nvPr>
        </p:nvSpPr>
        <p:spPr/>
        <p:txBody>
          <a:bodyPr/>
          <a:lstStyle/>
          <a:p>
            <a:endParaRPr lang="es-ES"/>
          </a:p>
        </p:txBody>
      </p:sp>
      <p:sp>
        <p:nvSpPr>
          <p:cNvPr id="5" name="図形 4"/>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72F7F3D8-8049-4B0A-A7C5-EDFF3AF8D576}" type="datetimeFigureOut">
              <a:rPr lang="es-ES" smtClean="0"/>
              <a:t>06/11/2013</a:t>
            </a:fld>
            <a:endParaRPr lang="es-ES"/>
          </a:p>
        </p:txBody>
      </p:sp>
      <p:sp>
        <p:nvSpPr>
          <p:cNvPr id="3" name="図形 2"/>
          <p:cNvSpPr>
            <a:spLocks noGrp="1"/>
          </p:cNvSpPr>
          <p:nvPr>
            <p:ph type="ftr" sz="quarter" idx="11"/>
          </p:nvPr>
        </p:nvSpPr>
        <p:spPr/>
        <p:txBody>
          <a:bodyPr/>
          <a:lstStyle/>
          <a:p>
            <a:endParaRPr lang="es-ES"/>
          </a:p>
        </p:txBody>
      </p:sp>
      <p:sp>
        <p:nvSpPr>
          <p:cNvPr id="4" name="図形 3"/>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a:p>
        </p:txBody>
      </p:sp>
      <p:sp>
        <p:nvSpPr>
          <p:cNvPr id="5" name="図形 4"/>
          <p:cNvSpPr>
            <a:spLocks noGrp="1"/>
          </p:cNvSpPr>
          <p:nvPr>
            <p:ph type="dt" sz="half" idx="10"/>
          </p:nvPr>
        </p:nvSpPr>
        <p:spPr/>
        <p:txBody>
          <a:bodyPr/>
          <a:lstStyle/>
          <a:p>
            <a:fld id="{72F7F3D8-8049-4B0A-A7C5-EDFF3AF8D576}" type="datetimeFigureOut">
              <a:rPr lang="es-ES" smtClean="0"/>
              <a:t>06/11/2013</a:t>
            </a:fld>
            <a:endParaRPr lang="es-ES"/>
          </a:p>
        </p:txBody>
      </p:sp>
      <p:sp>
        <p:nvSpPr>
          <p:cNvPr id="6" name="図形 5"/>
          <p:cNvSpPr>
            <a:spLocks noGrp="1"/>
          </p:cNvSpPr>
          <p:nvPr>
            <p:ph type="ftr" sz="quarter" idx="11"/>
          </p:nvPr>
        </p:nvSpPr>
        <p:spPr/>
        <p:txBody>
          <a:bodyPr/>
          <a:lstStyle/>
          <a:p>
            <a:endParaRPr lang="es-ES"/>
          </a:p>
        </p:txBody>
      </p:sp>
      <p:sp>
        <p:nvSpPr>
          <p:cNvPr id="7" name="図形 6"/>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s-ES" altLang="ja-JP" smtClean="0"/>
              <a:t>Haga clic para modificar el estilo de título del patrón</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s-ES" altLang="ja-JP" smtClean="0"/>
              <a:t>Haga clic en el icono para agregar una imagen</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5" name="図形 4"/>
          <p:cNvSpPr>
            <a:spLocks noGrp="1"/>
          </p:cNvSpPr>
          <p:nvPr>
            <p:ph type="dt" sz="half" idx="10"/>
          </p:nvPr>
        </p:nvSpPr>
        <p:spPr/>
        <p:txBody>
          <a:bodyPr/>
          <a:lstStyle/>
          <a:p>
            <a:fld id="{72F7F3D8-8049-4B0A-A7C5-EDFF3AF8D576}" type="datetimeFigureOut">
              <a:rPr lang="es-ES" smtClean="0"/>
              <a:t>06/11/2013</a:t>
            </a:fld>
            <a:endParaRPr lang="es-ES"/>
          </a:p>
        </p:txBody>
      </p:sp>
      <p:sp>
        <p:nvSpPr>
          <p:cNvPr id="6" name="図形 5"/>
          <p:cNvSpPr>
            <a:spLocks noGrp="1"/>
          </p:cNvSpPr>
          <p:nvPr>
            <p:ph type="ftr" sz="quarter" idx="11"/>
          </p:nvPr>
        </p:nvSpPr>
        <p:spPr/>
        <p:txBody>
          <a:bodyPr/>
          <a:lstStyle/>
          <a:p>
            <a:endParaRPr lang="es-ES"/>
          </a:p>
        </p:txBody>
      </p:sp>
      <p:sp>
        <p:nvSpPr>
          <p:cNvPr id="7" name="図形 6"/>
          <p:cNvSpPr>
            <a:spLocks noGrp="1"/>
          </p:cNvSpPr>
          <p:nvPr>
            <p:ph type="sldNum" sz="quarter" idx="12"/>
          </p:nvPr>
        </p:nvSpPr>
        <p:spPr/>
        <p:txBody>
          <a:bodyPr/>
          <a:lstStyle/>
          <a:p>
            <a:fld id="{4EB6AE40-E479-44E2-9893-21C34812C6C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72F7F3D8-8049-4B0A-A7C5-EDFF3AF8D576}" type="datetimeFigureOut">
              <a:rPr lang="es-ES" smtClean="0"/>
              <a:t>06/11/2013</a:t>
            </a:fld>
            <a:endParaRPr lang="es-E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s-E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4EB6AE40-E479-44E2-9893-21C34812C6CB}" type="slidenum">
              <a:rPr lang="es-ES" smtClean="0"/>
              <a:t>‹Nº›</a:t>
            </a:fld>
            <a:endParaRPr lang="es-ES"/>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ja-JP" altLang="en-US" dirty="0" smtClean="0"/>
              <a:t>マスタ タイトルの書式設定</a:t>
            </a:r>
            <a:endParaRPr kumimoji="1" lang="ja-JP"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15816" y="260648"/>
            <a:ext cx="5844484" cy="879376"/>
          </a:xfrm>
        </p:spPr>
        <p:txBody>
          <a:bodyPr/>
          <a:lstStyle/>
          <a:p>
            <a:r>
              <a:rPr lang="es-ES" sz="4000" dirty="0" smtClean="0">
                <a:solidFill>
                  <a:srgbClr val="FF0000"/>
                </a:solidFill>
                <a:latin typeface="Times New Roman" panose="02020603050405020304" pitchFamily="18" charset="0"/>
                <a:cs typeface="Times New Roman" panose="02020603050405020304" pitchFamily="18" charset="0"/>
              </a:rPr>
              <a:t>LA MORAL CRISTIANA</a:t>
            </a:r>
            <a:endParaRPr lang="es-ES" sz="4000" dirty="0">
              <a:solidFill>
                <a:srgbClr val="FF0000"/>
              </a:solidFill>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503548" y="404664"/>
            <a:ext cx="1944216" cy="648072"/>
          </a:xfrm>
        </p:spPr>
        <p:txBody>
          <a:bodyPr>
            <a:normAutofit fontScale="92500" lnSpcReduction="10000"/>
          </a:bodyPr>
          <a:lstStyle/>
          <a:p>
            <a:r>
              <a:rPr lang="es-ES" sz="4000" b="1" dirty="0" smtClean="0">
                <a:solidFill>
                  <a:srgbClr val="0070C0"/>
                </a:solidFill>
                <a:latin typeface="Times New Roman" panose="02020603050405020304" pitchFamily="18" charset="0"/>
                <a:cs typeface="Times New Roman" panose="02020603050405020304" pitchFamily="18" charset="0"/>
              </a:rPr>
              <a:t>TEMA 8</a:t>
            </a:r>
            <a:endParaRPr lang="es-ES" sz="40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F:\Queer-as-folk-randy-harrison-34357007-1024-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429" y="1196752"/>
            <a:ext cx="5904656" cy="460998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971600" y="6093296"/>
            <a:ext cx="67687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i="1" dirty="0" smtClean="0">
                <a:solidFill>
                  <a:srgbClr val="002060"/>
                </a:solidFill>
                <a:latin typeface="Times New Roman" panose="02020603050405020304" pitchFamily="18" charset="0"/>
                <a:cs typeface="Times New Roman" panose="02020603050405020304" pitchFamily="18" charset="0"/>
              </a:rPr>
              <a:t>Cristo se hace presente en el mundo a través de aquellos que se esfuerzan por imitarlo para vivir como hijos de Dios. </a:t>
            </a:r>
            <a:endParaRPr lang="es-ES" sz="2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886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6633"/>
            <a:ext cx="8229600" cy="4464496"/>
          </a:xfrm>
          <a:solidFill>
            <a:srgbClr val="00B050"/>
          </a:solidFill>
        </p:spPr>
        <p:txBody>
          <a:bodyPr>
            <a:normAutofit lnSpcReduction="10000"/>
          </a:bodyPr>
          <a:lstStyle/>
          <a:p>
            <a:pPr marL="0" indent="0">
              <a:buNone/>
            </a:pPr>
            <a:r>
              <a:rPr lang="es-ES" sz="2400" b="1" dirty="0" smtClean="0">
                <a:solidFill>
                  <a:srgbClr val="FFFF00"/>
                </a:solidFill>
                <a:latin typeface="Times New Roman" panose="02020603050405020304" pitchFamily="18" charset="0"/>
                <a:cs typeface="Times New Roman" panose="02020603050405020304" pitchFamily="18" charset="0"/>
              </a:rPr>
              <a:t>LOS DIEZ MANDAMIENTOS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1º. Amaras a Dios sobre todas las cosas.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2º. No tomaras el nombre de Dios en vano.</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3º. Santificaras las fiestas.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4º. Honrarás a tu padre y a tu madre.</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5º. No matarás.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6º. No cometerás actos impuros.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7º. No robarás.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8º. No dirás falso testimonio ni mentirás.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9º. No consentirás ni pensamientos ni deseos impuros.</a:t>
            </a: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10º. No codiciaras los bienes ajenos.</a:t>
            </a:r>
            <a:endParaRPr lang="es-ES" sz="2400" b="1" dirty="0">
              <a:solidFill>
                <a:srgbClr val="002060"/>
              </a:solidFill>
              <a:latin typeface="Times New Roman" panose="02020603050405020304" pitchFamily="18" charset="0"/>
              <a:cs typeface="Times New Roman" panose="02020603050405020304" pitchFamily="18" charset="0"/>
            </a:endParaRPr>
          </a:p>
        </p:txBody>
      </p:sp>
      <p:sp>
        <p:nvSpPr>
          <p:cNvPr id="4" name="3 Rectángulo redondeado"/>
          <p:cNvSpPr/>
          <p:nvPr/>
        </p:nvSpPr>
        <p:spPr>
          <a:xfrm>
            <a:off x="179512" y="4725144"/>
            <a:ext cx="8856984" cy="2016224"/>
          </a:xfrm>
          <a:prstGeom prst="roundRect">
            <a:avLst/>
          </a:prstGeom>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Dios auxilia al hombre</a:t>
            </a:r>
          </a:p>
          <a:p>
            <a:pPr algn="just"/>
            <a:r>
              <a:rPr lang="es-ES" sz="2400" dirty="0" smtClean="0">
                <a:latin typeface="Times New Roman" panose="02020603050405020304" pitchFamily="18" charset="0"/>
                <a:cs typeface="Times New Roman" panose="02020603050405020304" pitchFamily="18" charset="0"/>
              </a:rPr>
              <a:t>En un momento determinado de la historia, Dios se reveló a Moisés y le hizo entrega en el monte Sinaí de un texto que resumía los principios fundamentales de la Ley Natural: los Diez Mandamientos, estos eran el corazón y el resumen de la Ley mosaica</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331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5688632"/>
          </a:xfrm>
          <a:solidFill>
            <a:srgbClr val="FFFF00"/>
          </a:solidFill>
        </p:spPr>
        <p:txBody>
          <a:bodyPr>
            <a:normAutofit lnSpcReduction="10000"/>
          </a:bodyPr>
          <a:lstStyle/>
          <a:p>
            <a:pPr algn="just">
              <a:buFont typeface="Wingdings" panose="05000000000000000000" pitchFamily="2" charset="2"/>
              <a:buChar char="Ø"/>
            </a:pPr>
            <a:r>
              <a:rPr lang="es-ES" sz="2400" dirty="0" smtClean="0">
                <a:solidFill>
                  <a:srgbClr val="FF0000"/>
                </a:solidFill>
                <a:latin typeface="Times New Roman" panose="02020603050405020304" pitchFamily="18" charset="0"/>
                <a:cs typeface="Times New Roman" panose="02020603050405020304" pitchFamily="18" charset="0"/>
              </a:rPr>
              <a:t>El GPS, los seres humanos disponemos en nuestro interior de una especie de GPS que nos indica lo que esta bien y lo que está mal: es la </a:t>
            </a:r>
            <a:r>
              <a:rPr lang="es-ES" sz="2400" b="1" dirty="0" smtClean="0">
                <a:solidFill>
                  <a:srgbClr val="002060"/>
                </a:solidFill>
                <a:latin typeface="Times New Roman" panose="02020603050405020304" pitchFamily="18" charset="0"/>
                <a:cs typeface="Times New Roman" panose="02020603050405020304" pitchFamily="18" charset="0"/>
              </a:rPr>
              <a:t>conciencia moral</a:t>
            </a:r>
            <a:r>
              <a:rPr lang="es-ES" sz="2400" dirty="0" smtClean="0">
                <a:solidFill>
                  <a:srgbClr val="FF0000"/>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s-ES" sz="2400" dirty="0" smtClean="0">
                <a:solidFill>
                  <a:srgbClr val="FF0000"/>
                </a:solidFill>
                <a:latin typeface="Times New Roman" panose="02020603050405020304" pitchFamily="18" charset="0"/>
                <a:cs typeface="Times New Roman" panose="02020603050405020304" pitchFamily="18" charset="0"/>
              </a:rPr>
              <a:t>Dios nos ha dado la conciencia para que, teniendo en cuenta la ley moral, podamos conocer y distinguir el bien y el mal en cada acción.</a:t>
            </a:r>
          </a:p>
          <a:p>
            <a:pPr algn="just">
              <a:buFont typeface="Wingdings" panose="05000000000000000000" pitchFamily="2" charset="2"/>
              <a:buChar char="Ø"/>
            </a:pPr>
            <a:r>
              <a:rPr lang="es-ES" sz="2400" dirty="0" smtClean="0">
                <a:solidFill>
                  <a:srgbClr val="FF0000"/>
                </a:solidFill>
                <a:latin typeface="Times New Roman" panose="02020603050405020304" pitchFamily="18" charset="0"/>
                <a:cs typeface="Times New Roman" panose="02020603050405020304" pitchFamily="18" charset="0"/>
              </a:rPr>
              <a:t>Gracias a la conciencia, nuestra inteligencia es capaz de captar la bondad o malicia de cada uno de nuestros actos, con sus circunstancias peculiares y concretas, a la luz de la </a:t>
            </a:r>
            <a:r>
              <a:rPr lang="es-ES" sz="2400" b="1" dirty="0" smtClean="0">
                <a:solidFill>
                  <a:srgbClr val="002060"/>
                </a:solidFill>
                <a:latin typeface="Times New Roman" panose="02020603050405020304" pitchFamily="18" charset="0"/>
                <a:cs typeface="Times New Roman" panose="02020603050405020304" pitchFamily="18" charset="0"/>
              </a:rPr>
              <a:t>Ley Natural y de las Enseñanzas del Evangelio de Jesucristo y de la Iglesia.</a:t>
            </a:r>
          </a:p>
          <a:p>
            <a:pPr algn="just">
              <a:buFont typeface="Wingdings" panose="05000000000000000000" pitchFamily="2" charset="2"/>
              <a:buChar char="Ø"/>
            </a:pPr>
            <a:r>
              <a:rPr lang="es-ES" sz="2400" dirty="0" smtClean="0">
                <a:solidFill>
                  <a:srgbClr val="FF0000"/>
                </a:solidFill>
                <a:latin typeface="Times New Roman" panose="02020603050405020304" pitchFamily="18" charset="0"/>
                <a:cs typeface="Times New Roman" panose="02020603050405020304" pitchFamily="18" charset="0"/>
              </a:rPr>
              <a:t>Tenemos la obligación de seguir siempre el dictado de la conciencia, el cristiano tiene el deber moral de alcanzar una buena </a:t>
            </a:r>
            <a:r>
              <a:rPr lang="es-ES" sz="2400" b="1" dirty="0" smtClean="0">
                <a:solidFill>
                  <a:srgbClr val="002060"/>
                </a:solidFill>
                <a:latin typeface="Times New Roman" panose="02020603050405020304" pitchFamily="18" charset="0"/>
                <a:cs typeface="Times New Roman" panose="02020603050405020304" pitchFamily="18" charset="0"/>
              </a:rPr>
              <a:t>formación de su conciencia</a:t>
            </a:r>
            <a:r>
              <a:rPr lang="es-ES" sz="2400" dirty="0" smtClean="0">
                <a:solidFill>
                  <a:srgbClr val="FF0000"/>
                </a:solidFill>
                <a:latin typeface="Times New Roman" panose="02020603050405020304" pitchFamily="18" charset="0"/>
                <a:cs typeface="Times New Roman" panose="02020603050405020304" pitchFamily="18" charset="0"/>
              </a:rPr>
              <a:t>, mediante la lectura de la Palabra de Dios y las enseñanzas de la Iglesia (Compendio del CEC, nº 376).</a:t>
            </a:r>
            <a:endParaRPr lang="es-ES" sz="2400" dirty="0">
              <a:solidFill>
                <a:srgbClr val="FF0000"/>
              </a:solidFill>
              <a:latin typeface="Times New Roman" panose="02020603050405020304" pitchFamily="18" charset="0"/>
              <a:cs typeface="Times New Roman" panose="02020603050405020304" pitchFamily="18" charset="0"/>
            </a:endParaRPr>
          </a:p>
        </p:txBody>
      </p:sp>
      <p:sp>
        <p:nvSpPr>
          <p:cNvPr id="4" name="3 Recortar rectángulo de esquina diagonal"/>
          <p:cNvSpPr/>
          <p:nvPr/>
        </p:nvSpPr>
        <p:spPr>
          <a:xfrm>
            <a:off x="179512" y="90990"/>
            <a:ext cx="3312368" cy="504056"/>
          </a:xfrm>
          <a:prstGeom prst="snip2DiagRect">
            <a:avLst/>
          </a:prstGeom>
          <a:solidFill>
            <a:srgbClr val="00B05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La conciencia moral</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00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g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5952"/>
            <a:ext cx="7920880" cy="494124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39552" y="5373216"/>
            <a:ext cx="792088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002060"/>
                </a:solidFill>
                <a:latin typeface="Times New Roman" panose="02020603050405020304" pitchFamily="18" charset="0"/>
                <a:cs typeface="Times New Roman" panose="02020603050405020304" pitchFamily="18" charset="0"/>
              </a:rPr>
              <a:t>El hombre prudente elige el camino que le señala su conciencia. Es necesario, por tanto, estar atento a la voz que resuena en nuestro interior y seguir sus dictados.</a:t>
            </a:r>
            <a:endParaRPr lang="es-E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79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645024"/>
            <a:ext cx="8784976" cy="3024336"/>
          </a:xfrm>
          <a:ln/>
        </p:spPr>
        <p:style>
          <a:lnRef idx="1">
            <a:schemeClr val="accent1"/>
          </a:lnRef>
          <a:fillRef idx="3">
            <a:schemeClr val="accent1"/>
          </a:fillRef>
          <a:effectRef idx="2">
            <a:schemeClr val="accent1"/>
          </a:effectRef>
          <a:fontRef idx="minor">
            <a:schemeClr val="lt1"/>
          </a:fontRef>
        </p:style>
        <p:txBody>
          <a:bodyPr>
            <a:noAutofit/>
            <a:scene3d>
              <a:camera prst="orthographicFront"/>
              <a:lightRig rig="threePt" dir="t"/>
            </a:scene3d>
            <a:sp3d extrusionH="57150">
              <a:bevelT w="38100" h="38100"/>
            </a:sp3d>
          </a:bodyPr>
          <a:lstStyle/>
          <a:p>
            <a:pPr marL="0" indent="0" algn="just">
              <a:buNone/>
            </a:pPr>
            <a:r>
              <a:rPr lang="es-ES" sz="2400" b="1" dirty="0">
                <a:ln w="12700">
                  <a:noFill/>
                </a:ln>
                <a:solidFill>
                  <a:srgbClr val="FFFF00"/>
                </a:solidFill>
                <a:latin typeface="Times New Roman" panose="02020603050405020304" pitchFamily="18" charset="0"/>
                <a:cs typeface="Times New Roman" panose="02020603050405020304" pitchFamily="18" charset="0"/>
              </a:rPr>
              <a:t>L</a:t>
            </a:r>
            <a:r>
              <a:rPr lang="es-ES" sz="2400" b="1" dirty="0" smtClean="0">
                <a:ln w="12700">
                  <a:noFill/>
                </a:ln>
                <a:solidFill>
                  <a:srgbClr val="FFFF00"/>
                </a:solidFill>
                <a:latin typeface="Times New Roman" panose="02020603050405020304" pitchFamily="18" charset="0"/>
                <a:cs typeface="Times New Roman" panose="02020603050405020304" pitchFamily="18" charset="0"/>
              </a:rPr>
              <a:t>a conciencia puede ser:</a:t>
            </a:r>
          </a:p>
          <a:p>
            <a:pPr algn="just">
              <a:buFont typeface="Wingdings" panose="05000000000000000000" pitchFamily="2" charset="2"/>
              <a:buChar char="Ø"/>
            </a:pPr>
            <a:r>
              <a:rPr lang="es-ES" sz="2400" b="1" dirty="0" smtClean="0">
                <a:ln w="12700">
                  <a:noFill/>
                </a:ln>
                <a:solidFill>
                  <a:srgbClr val="00B0F0"/>
                </a:solidFill>
                <a:latin typeface="Times New Roman" panose="02020603050405020304" pitchFamily="18" charset="0"/>
                <a:cs typeface="Times New Roman" panose="02020603050405020304" pitchFamily="18" charset="0"/>
              </a:rPr>
              <a:t>Verdadera</a:t>
            </a:r>
            <a:r>
              <a:rPr lang="es-ES" sz="2400" dirty="0" smtClean="0">
                <a:ln w="12700">
                  <a:noFill/>
                </a:ln>
                <a:solidFill>
                  <a:srgbClr val="002060"/>
                </a:solidFill>
                <a:latin typeface="Times New Roman" panose="02020603050405020304" pitchFamily="18" charset="0"/>
                <a:cs typeface="Times New Roman" panose="02020603050405020304" pitchFamily="18" charset="0"/>
              </a:rPr>
              <a:t>: juzga en conformidad con los principios rectos de la Ley Moral.</a:t>
            </a:r>
          </a:p>
          <a:p>
            <a:pPr algn="just">
              <a:buFont typeface="Wingdings" panose="05000000000000000000" pitchFamily="2" charset="2"/>
              <a:buChar char="Ø"/>
            </a:pPr>
            <a:r>
              <a:rPr lang="es-ES" sz="2400" b="1" dirty="0" smtClean="0">
                <a:ln w="12700">
                  <a:noFill/>
                </a:ln>
                <a:solidFill>
                  <a:srgbClr val="00B0F0"/>
                </a:solidFill>
                <a:latin typeface="Times New Roman" panose="02020603050405020304" pitchFamily="18" charset="0"/>
                <a:cs typeface="Times New Roman" panose="02020603050405020304" pitchFamily="18" charset="0"/>
              </a:rPr>
              <a:t>Errónea</a:t>
            </a:r>
            <a:r>
              <a:rPr lang="es-ES" sz="2400" dirty="0" smtClean="0">
                <a:ln w="12700">
                  <a:noFill/>
                </a:ln>
                <a:solidFill>
                  <a:srgbClr val="002060"/>
                </a:solidFill>
                <a:latin typeface="Times New Roman" panose="02020603050405020304" pitchFamily="18" charset="0"/>
                <a:cs typeface="Times New Roman" panose="02020603050405020304" pitchFamily="18" charset="0"/>
              </a:rPr>
              <a:t>: cuando juzga de forma equivocada.</a:t>
            </a:r>
          </a:p>
          <a:p>
            <a:pPr algn="just">
              <a:buFont typeface="Wingdings" panose="05000000000000000000" pitchFamily="2" charset="2"/>
              <a:buChar char="Ø"/>
            </a:pPr>
            <a:r>
              <a:rPr lang="es-ES" sz="2400" b="1" dirty="0" smtClean="0">
                <a:ln w="12700">
                  <a:noFill/>
                </a:ln>
                <a:solidFill>
                  <a:srgbClr val="00B0F0"/>
                </a:solidFill>
                <a:latin typeface="Times New Roman" panose="02020603050405020304" pitchFamily="18" charset="0"/>
                <a:cs typeface="Times New Roman" panose="02020603050405020304" pitchFamily="18" charset="0"/>
              </a:rPr>
              <a:t>Cierta</a:t>
            </a:r>
            <a:r>
              <a:rPr lang="es-ES" sz="2400" dirty="0" smtClean="0">
                <a:ln w="12700">
                  <a:noFill/>
                </a:ln>
                <a:solidFill>
                  <a:srgbClr val="002060"/>
                </a:solidFill>
                <a:latin typeface="Times New Roman" panose="02020603050405020304" pitchFamily="18" charset="0"/>
                <a:cs typeface="Times New Roman" panose="02020603050405020304" pitchFamily="18" charset="0"/>
              </a:rPr>
              <a:t>: la que juzga sin ninguna duda.</a:t>
            </a:r>
          </a:p>
          <a:p>
            <a:pPr algn="just">
              <a:buFont typeface="Wingdings" panose="05000000000000000000" pitchFamily="2" charset="2"/>
              <a:buChar char="Ø"/>
            </a:pPr>
            <a:r>
              <a:rPr lang="es-ES" sz="2400" b="1" dirty="0" smtClean="0">
                <a:ln w="12700">
                  <a:noFill/>
                </a:ln>
                <a:solidFill>
                  <a:srgbClr val="00B0F0"/>
                </a:solidFill>
                <a:latin typeface="Times New Roman" panose="02020603050405020304" pitchFamily="18" charset="0"/>
                <a:cs typeface="Times New Roman" panose="02020603050405020304" pitchFamily="18" charset="0"/>
              </a:rPr>
              <a:t>Dudosa</a:t>
            </a:r>
            <a:r>
              <a:rPr lang="es-ES" sz="2400" dirty="0" smtClean="0">
                <a:ln w="12700">
                  <a:noFill/>
                </a:ln>
                <a:solidFill>
                  <a:srgbClr val="002060"/>
                </a:solidFill>
                <a:latin typeface="Times New Roman" panose="02020603050405020304" pitchFamily="18" charset="0"/>
                <a:cs typeface="Times New Roman" panose="02020603050405020304" pitchFamily="18" charset="0"/>
              </a:rPr>
              <a:t>: la que no sabe con certeza si una determinada acción moral es buena o mala.</a:t>
            </a:r>
          </a:p>
        </p:txBody>
      </p:sp>
      <p:sp>
        <p:nvSpPr>
          <p:cNvPr id="6" name="5 Bisel"/>
          <p:cNvSpPr/>
          <p:nvPr/>
        </p:nvSpPr>
        <p:spPr>
          <a:xfrm>
            <a:off x="323528" y="188640"/>
            <a:ext cx="8352928" cy="288032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2060"/>
                </a:solidFill>
                <a:latin typeface="Times New Roman" panose="02020603050405020304" pitchFamily="18" charset="0"/>
                <a:cs typeface="Times New Roman" panose="02020603050405020304" pitchFamily="18" charset="0"/>
              </a:rPr>
              <a:t>La conciencia dudosa</a:t>
            </a:r>
          </a:p>
          <a:p>
            <a:pPr algn="just"/>
            <a:r>
              <a:rPr lang="es-ES" sz="2400" dirty="0" smtClean="0">
                <a:latin typeface="Times New Roman" panose="02020603050405020304" pitchFamily="18" charset="0"/>
                <a:cs typeface="Times New Roman" panose="02020603050405020304" pitchFamily="18" charset="0"/>
              </a:rPr>
              <a:t>Ante decisiones importantes, cuando se tiene conciencia dudosa de si algo está moralmente bien o mal, no se debe actuar sin antes aclarar la duda; de este modo, se sabrá con certeza lo que está bien y, así, se podar tomar la </a:t>
            </a:r>
            <a:r>
              <a:rPr lang="es-ES" sz="2400" dirty="0" err="1" smtClean="0">
                <a:latin typeface="Times New Roman" panose="02020603050405020304" pitchFamily="18" charset="0"/>
                <a:cs typeface="Times New Roman" panose="02020603050405020304" pitchFamily="18" charset="0"/>
              </a:rPr>
              <a:t>decision</a:t>
            </a:r>
            <a:r>
              <a:rPr lang="es-ES" sz="2400" dirty="0" smtClean="0">
                <a:latin typeface="Times New Roman" panose="02020603050405020304" pitchFamily="18" charset="0"/>
                <a:cs typeface="Times New Roman" panose="02020603050405020304" pitchFamily="18" charset="0"/>
              </a:rPr>
              <a:t> moral correcta.</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51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251520" y="260648"/>
            <a:ext cx="4392488" cy="504056"/>
          </a:xfrm>
          <a:prstGeom prst="snip2DiagRect">
            <a:avLst/>
          </a:prstGeom>
          <a:solidFill>
            <a:srgbClr val="00B05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Los elementos de la moralidad</a:t>
            </a:r>
            <a:endParaRPr lang="es-ES" sz="2400" dirty="0">
              <a:latin typeface="Times New Roman" panose="02020603050405020304" pitchFamily="18" charset="0"/>
              <a:cs typeface="Times New Roman" panose="02020603050405020304" pitchFamily="18" charset="0"/>
            </a:endParaRPr>
          </a:p>
        </p:txBody>
      </p:sp>
      <p:sp>
        <p:nvSpPr>
          <p:cNvPr id="2" name="1 Recortar rectángulo de esquina diagonal"/>
          <p:cNvSpPr/>
          <p:nvPr/>
        </p:nvSpPr>
        <p:spPr>
          <a:xfrm>
            <a:off x="791580" y="908720"/>
            <a:ext cx="7704856" cy="115212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Para juzgar la conciencia, debe medir las tres fuentes de las que brota la acción humana: </a:t>
            </a:r>
            <a:r>
              <a:rPr lang="es-ES" sz="2400" b="1" u="sng" dirty="0" smtClean="0">
                <a:latin typeface="Times New Roman" panose="02020603050405020304" pitchFamily="18" charset="0"/>
                <a:cs typeface="Times New Roman" panose="02020603050405020304" pitchFamily="18" charset="0"/>
              </a:rPr>
              <a:t>el objeto </a:t>
            </a:r>
            <a:r>
              <a:rPr lang="es-ES" sz="2400" dirty="0" smtClean="0">
                <a:latin typeface="Times New Roman" panose="02020603050405020304" pitchFamily="18" charset="0"/>
                <a:cs typeface="Times New Roman" panose="02020603050405020304" pitchFamily="18" charset="0"/>
              </a:rPr>
              <a:t>o </a:t>
            </a:r>
            <a:r>
              <a:rPr lang="es-ES" sz="2400" dirty="0" err="1" smtClean="0">
                <a:latin typeface="Times New Roman" panose="02020603050405020304" pitchFamily="18" charset="0"/>
                <a:cs typeface="Times New Roman" panose="02020603050405020304" pitchFamily="18" charset="0"/>
              </a:rPr>
              <a:t>accion</a:t>
            </a:r>
            <a:r>
              <a:rPr lang="es-ES" sz="2400" dirty="0" smtClean="0">
                <a:latin typeface="Times New Roman" panose="02020603050405020304" pitchFamily="18" charset="0"/>
                <a:cs typeface="Times New Roman" panose="02020603050405020304" pitchFamily="18" charset="0"/>
              </a:rPr>
              <a:t> concreta, </a:t>
            </a:r>
            <a:r>
              <a:rPr lang="es-ES" sz="2400" b="1" u="sng" dirty="0" smtClean="0">
                <a:latin typeface="Times New Roman" panose="02020603050405020304" pitchFamily="18" charset="0"/>
                <a:cs typeface="Times New Roman" panose="02020603050405020304" pitchFamily="18" charset="0"/>
              </a:rPr>
              <a:t>el fin</a:t>
            </a:r>
            <a:r>
              <a:rPr lang="es-ES" sz="2400" dirty="0" smtClean="0">
                <a:latin typeface="Times New Roman" panose="02020603050405020304" pitchFamily="18" charset="0"/>
                <a:cs typeface="Times New Roman" panose="02020603050405020304" pitchFamily="18" charset="0"/>
              </a:rPr>
              <a:t> o intención y las </a:t>
            </a:r>
            <a:r>
              <a:rPr lang="es-ES" sz="2400" b="1" u="sng" dirty="0" smtClean="0">
                <a:latin typeface="Times New Roman" panose="02020603050405020304" pitchFamily="18" charset="0"/>
                <a:cs typeface="Times New Roman" panose="02020603050405020304" pitchFamily="18" charset="0"/>
              </a:rPr>
              <a:t>circunstancias</a:t>
            </a:r>
            <a:r>
              <a:rPr lang="es-ES" sz="2400" dirty="0" smtClean="0">
                <a:latin typeface="Times New Roman" panose="02020603050405020304" pitchFamily="18" charset="0"/>
                <a:cs typeface="Times New Roman" panose="02020603050405020304" pitchFamily="18" charset="0"/>
              </a:rPr>
              <a:t> que rodean el acto.</a:t>
            </a:r>
            <a:endParaRPr lang="es-ES" sz="2400" dirty="0">
              <a:latin typeface="Times New Roman" panose="02020603050405020304" pitchFamily="18" charset="0"/>
              <a:cs typeface="Times New Roman" panose="02020603050405020304" pitchFamily="18" charset="0"/>
            </a:endParaRPr>
          </a:p>
        </p:txBody>
      </p:sp>
      <p:sp>
        <p:nvSpPr>
          <p:cNvPr id="5" name="4 Rectángulo redondeado"/>
          <p:cNvSpPr/>
          <p:nvPr/>
        </p:nvSpPr>
        <p:spPr>
          <a:xfrm>
            <a:off x="251520" y="2276872"/>
            <a:ext cx="8640960" cy="1800200"/>
          </a:xfrm>
          <a:prstGeom prst="roundRect">
            <a:avLst/>
          </a:prstGeom>
          <a:solidFill>
            <a:srgbClr val="C0000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Hay acciones buenas que en sí mismas perfeccionan (trabajar bien, rezar, perdonar); y hay acciones que en sí son malas y nos deshumanizan  (blasfemar, robar). Conocemos la bondad o la malicia de estas acciones por la Ley Natural, por el Evangelio y las enseñanzas de la Iglesia.</a:t>
            </a:r>
            <a:endParaRPr lang="es-ES" sz="2400" dirty="0">
              <a:latin typeface="Times New Roman" panose="02020603050405020304" pitchFamily="18" charset="0"/>
              <a:cs typeface="Times New Roman" panose="02020603050405020304" pitchFamily="18" charset="0"/>
            </a:endParaRPr>
          </a:p>
        </p:txBody>
      </p:sp>
      <p:sp>
        <p:nvSpPr>
          <p:cNvPr id="6" name="5 Rectángulo redondeado"/>
          <p:cNvSpPr/>
          <p:nvPr/>
        </p:nvSpPr>
        <p:spPr>
          <a:xfrm>
            <a:off x="251520" y="4077072"/>
            <a:ext cx="8640960" cy="1584176"/>
          </a:xfrm>
          <a:prstGeom prst="roundRect">
            <a:avLst/>
          </a:prstGeom>
          <a:solidFill>
            <a:srgbClr val="FFFF0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FF0000"/>
                </a:solidFill>
                <a:latin typeface="Times New Roman" panose="02020603050405020304" pitchFamily="18" charset="0"/>
                <a:cs typeface="Times New Roman" panose="02020603050405020304" pitchFamily="18" charset="0"/>
              </a:rPr>
              <a:t>La intención no hace bueno a un objeto que, de por sí, es malo. Se han de rechazar algunas máximas tales como “el fin justifica los medios” o “depende de la intención con que se actúa”. Un fin malo puede corromper la acción aunque su objeto sea en sí mismo bueno.</a:t>
            </a:r>
            <a:endParaRPr lang="es-ES" sz="2400" dirty="0">
              <a:solidFill>
                <a:srgbClr val="FF0000"/>
              </a:solidFill>
              <a:latin typeface="Times New Roman" panose="02020603050405020304" pitchFamily="18" charset="0"/>
              <a:cs typeface="Times New Roman" panose="02020603050405020304" pitchFamily="18" charset="0"/>
            </a:endParaRPr>
          </a:p>
        </p:txBody>
      </p:sp>
      <p:sp>
        <p:nvSpPr>
          <p:cNvPr id="7" name="6 Rectángulo redondeado"/>
          <p:cNvSpPr/>
          <p:nvPr/>
        </p:nvSpPr>
        <p:spPr>
          <a:xfrm>
            <a:off x="251520" y="5661248"/>
            <a:ext cx="8496944" cy="1080120"/>
          </a:xfrm>
          <a:prstGeom prst="roundRect">
            <a:avLst/>
          </a:prstGeom>
          <a:solidFill>
            <a:srgbClr val="C00000"/>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Las circunstancias aumentan o disminuyen la bondad o malicia de un acto (hacer algo con alegría y generosidad o agredir a un familiar)</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58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1426170"/>
          </a:xfrm>
        </p:spPr>
        <p:txBody>
          <a:bodyPr>
            <a:normAutofit fontScale="90000"/>
          </a:bodyPr>
          <a:lstStyle/>
          <a:p>
            <a:pPr algn="just"/>
            <a:r>
              <a:rPr lang="es-ES" sz="2400" dirty="0" smtClean="0">
                <a:effectLst/>
                <a:latin typeface="Times New Roman" panose="02020603050405020304" pitchFamily="18" charset="0"/>
                <a:cs typeface="Times New Roman" panose="02020603050405020304" pitchFamily="18" charset="0"/>
              </a:rPr>
              <a:t>Es preciso tener presente que, si el objeto o el fin son malos, no se puede hablar de un acto moralmente bueno. Las circunstancias aumentan o disminuyen su bondad solo de manera accidental (Compendio del CEC, nº 368)</a:t>
            </a:r>
            <a:endParaRPr lang="es-ES" sz="2400" dirty="0">
              <a:effectLst/>
              <a:latin typeface="Times New Roman" panose="02020603050405020304" pitchFamily="18" charset="0"/>
              <a:cs typeface="Times New Roman" panose="02020603050405020304" pitchFamily="18" charset="0"/>
            </a:endParaRPr>
          </a:p>
        </p:txBody>
      </p:sp>
      <p:pic>
        <p:nvPicPr>
          <p:cNvPr id="1026" name="Picture 2" descr="F:\robin-h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57" y="2170137"/>
            <a:ext cx="5767958" cy="4067175"/>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6084168" y="4725144"/>
            <a:ext cx="2880320"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i="1" dirty="0" smtClean="0">
                <a:solidFill>
                  <a:srgbClr val="002060"/>
                </a:solidFill>
                <a:latin typeface="Times New Roman" panose="02020603050405020304" pitchFamily="18" charset="0"/>
                <a:cs typeface="Times New Roman" panose="02020603050405020304" pitchFamily="18" charset="0"/>
              </a:rPr>
              <a:t>Fotograma de la película Robín Hood, príncipe de los ladrones, de K. Reynols (1991)</a:t>
            </a:r>
            <a:endParaRPr lang="es-ES"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7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8640"/>
            <a:ext cx="7200800" cy="562074"/>
          </a:xfrm>
        </p:spPr>
        <p:txBody>
          <a:bodyPr>
            <a:normAutofit/>
          </a:bodyPr>
          <a:lstStyle/>
          <a:p>
            <a:r>
              <a:rPr lang="es-ES" sz="2800" b="1" dirty="0" smtClean="0">
                <a:solidFill>
                  <a:srgbClr val="FF0000"/>
                </a:solidFill>
                <a:latin typeface="Times New Roman" panose="02020603050405020304" pitchFamily="18" charset="0"/>
                <a:cs typeface="Times New Roman" panose="02020603050405020304" pitchFamily="18" charset="0"/>
              </a:rPr>
              <a:t>4. LA SABIDURIA MORAL CRISTIANA</a:t>
            </a:r>
            <a:endParaRPr lang="es-ES" sz="2800" b="1" dirty="0">
              <a:solidFill>
                <a:srgbClr val="FF00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251520" y="1196752"/>
            <a:ext cx="8712968" cy="5472608"/>
          </a:xfrm>
        </p:spPr>
        <p:txBody>
          <a:bodyPr>
            <a:normAutofit/>
          </a:bodyPr>
          <a:lstStyle/>
          <a:p>
            <a:pPr algn="just">
              <a:buFont typeface="Wingdings" panose="05000000000000000000" pitchFamily="2" charset="2"/>
              <a:buChar char="Ø"/>
            </a:pPr>
            <a:r>
              <a:rPr lang="es-ES" sz="2400" b="1" dirty="0" smtClean="0">
                <a:solidFill>
                  <a:srgbClr val="002060"/>
                </a:solidFill>
                <a:latin typeface="Times New Roman" panose="02020603050405020304" pitchFamily="18" charset="0"/>
                <a:cs typeface="Times New Roman" panose="02020603050405020304" pitchFamily="18" charset="0"/>
              </a:rPr>
              <a:t>Los cristianos tenemos la Ley de Cristo, que confirma y clarifica la anterior. Esta nueva ley se resume en el mandamiento de amar a Dios y al Prójimo, y de amarnos como Cristo nos ha amado (Compendio del CEC nº 420)</a:t>
            </a:r>
          </a:p>
          <a:p>
            <a:pPr algn="just">
              <a:buFont typeface="Wingdings" panose="05000000000000000000" pitchFamily="2" charset="2"/>
              <a:buChar char="Ø"/>
            </a:pPr>
            <a:r>
              <a:rPr lang="es-ES" sz="2400" b="1" dirty="0" smtClean="0">
                <a:solidFill>
                  <a:srgbClr val="002060"/>
                </a:solidFill>
                <a:latin typeface="Times New Roman" panose="02020603050405020304" pitchFamily="18" charset="0"/>
                <a:cs typeface="Times New Roman" panose="02020603050405020304" pitchFamily="18" charset="0"/>
              </a:rPr>
              <a:t>Jesús en el sermón de la montaña, lejos de abolir los preceptos morales de la ley de Moisés, los llevó a su plenitud.</a:t>
            </a:r>
          </a:p>
          <a:p>
            <a:pPr algn="just">
              <a:buFont typeface="Wingdings" panose="05000000000000000000" pitchFamily="2" charset="2"/>
              <a:buChar char="Ø"/>
            </a:pPr>
            <a:r>
              <a:rPr lang="es-ES" sz="2400" b="1" dirty="0" smtClean="0">
                <a:solidFill>
                  <a:srgbClr val="002060"/>
                </a:solidFill>
                <a:latin typeface="Times New Roman" panose="02020603050405020304" pitchFamily="18" charset="0"/>
                <a:cs typeface="Times New Roman" panose="02020603050405020304" pitchFamily="18" charset="0"/>
              </a:rPr>
              <a:t>El cristianismo enseña que el camino de la felicidad en esta vida solo se encuentra en el amor a Dios y al prójimo; y que en el Cielo llegaremos a se plenamente felices y bienaventurados al alcanzar la visión de Dios.</a:t>
            </a:r>
          </a:p>
          <a:p>
            <a:pPr algn="just">
              <a:buFont typeface="Wingdings" panose="05000000000000000000" pitchFamily="2" charset="2"/>
              <a:buChar char="Ø"/>
            </a:pPr>
            <a:r>
              <a:rPr lang="es-ES" sz="2400" b="1" dirty="0" smtClean="0">
                <a:solidFill>
                  <a:srgbClr val="002060"/>
                </a:solidFill>
                <a:latin typeface="Times New Roman" panose="02020603050405020304" pitchFamily="18" charset="0"/>
                <a:cs typeface="Times New Roman" panose="02020603050405020304" pitchFamily="18" charset="0"/>
              </a:rPr>
              <a:t>Los santos son las personas más felices, porque ya han llegado a la meta del cielo y viven felices gozando del amor de Dios para toda la eternidad.</a:t>
            </a:r>
            <a:endParaRPr lang="es-E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236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sermón-de-la-montaña-fra-angéli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6632"/>
            <a:ext cx="6984776" cy="547260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467544" y="5733256"/>
            <a:ext cx="806489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i="1" dirty="0" smtClean="0">
                <a:solidFill>
                  <a:srgbClr val="002060"/>
                </a:solidFill>
                <a:latin typeface="Times New Roman" panose="02020603050405020304" pitchFamily="18" charset="0"/>
                <a:cs typeface="Times New Roman" panose="02020603050405020304" pitchFamily="18" charset="0"/>
              </a:rPr>
              <a:t>El Sermón de la Montaña, de Fra Angélico. Siglo XV. Jesús no abolió la Ley antigua sino que hizo surgir de ella una espiritualidad más profunda.</a:t>
            </a:r>
            <a:endParaRPr lang="es-ES" sz="2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259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1187624" y="260648"/>
            <a:ext cx="6624736" cy="576064"/>
          </a:xfrm>
          <a:prstGeom prst="snip2DiagRect">
            <a:avLst/>
          </a:prstGeom>
          <a:solidFill>
            <a:srgbClr val="FF00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Las características de la nueva Ley de Cristo son:</a:t>
            </a:r>
            <a:endParaRPr lang="es-ES" sz="2400" dirty="0">
              <a:latin typeface="Times New Roman" panose="02020603050405020304" pitchFamily="18" charset="0"/>
              <a:cs typeface="Times New Roman" panose="02020603050405020304" pitchFamily="18" charset="0"/>
            </a:endParaRPr>
          </a:p>
        </p:txBody>
      </p:sp>
      <p:sp>
        <p:nvSpPr>
          <p:cNvPr id="5" name="4 Redondear rectángulo de esquina diagonal"/>
          <p:cNvSpPr/>
          <p:nvPr/>
        </p:nvSpPr>
        <p:spPr>
          <a:xfrm>
            <a:off x="251520" y="1124744"/>
            <a:ext cx="8568952" cy="2664296"/>
          </a:xfrm>
          <a:prstGeom prst="round2DiagRect">
            <a:avLst/>
          </a:prstGeom>
          <a:solidFill>
            <a:srgbClr val="FFFF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002060"/>
                </a:solidFill>
                <a:latin typeface="Times New Roman" panose="02020603050405020304" pitchFamily="18" charset="0"/>
                <a:cs typeface="Times New Roman" panose="02020603050405020304" pitchFamily="18" charset="0"/>
              </a:rPr>
              <a:t>1. Ley del amor</a:t>
            </a:r>
            <a:r>
              <a:rPr lang="es-ES" sz="2400" dirty="0" smtClean="0">
                <a:solidFill>
                  <a:srgbClr val="0070C0"/>
                </a:solidFill>
                <a:latin typeface="Times New Roman" panose="02020603050405020304" pitchFamily="18" charset="0"/>
                <a:cs typeface="Times New Roman" panose="02020603050405020304" pitchFamily="18" charset="0"/>
              </a:rPr>
              <a:t>: consiste en el amor a Dios y al prójimo; y porque nos lleva a actuar más por amor que por temor.</a:t>
            </a:r>
          </a:p>
          <a:p>
            <a:pPr algn="just"/>
            <a:r>
              <a:rPr lang="es-ES" sz="2400" b="1" dirty="0" smtClean="0">
                <a:solidFill>
                  <a:srgbClr val="002060"/>
                </a:solidFill>
                <a:latin typeface="Times New Roman" panose="02020603050405020304" pitchFamily="18" charset="0"/>
                <a:cs typeface="Times New Roman" panose="02020603050405020304" pitchFamily="18" charset="0"/>
              </a:rPr>
              <a:t>2. Ley de la gracia</a:t>
            </a:r>
            <a:r>
              <a:rPr lang="es-ES" sz="2400" dirty="0" smtClean="0">
                <a:solidFill>
                  <a:srgbClr val="0070C0"/>
                </a:solidFill>
                <a:latin typeface="Times New Roman" panose="02020603050405020304" pitchFamily="18" charset="0"/>
                <a:cs typeface="Times New Roman" panose="02020603050405020304" pitchFamily="18" charset="0"/>
              </a:rPr>
              <a:t>: podemos cumplirla con la ayuda de la gracia del Espíritu Santo, viene a nosotros a través de la lectura de la Palabra de Dios, de la oración y de los Sacramentos.</a:t>
            </a:r>
          </a:p>
          <a:p>
            <a:pPr algn="just"/>
            <a:r>
              <a:rPr lang="es-ES" sz="2400" b="1" dirty="0" smtClean="0">
                <a:solidFill>
                  <a:srgbClr val="002060"/>
                </a:solidFill>
                <a:latin typeface="Times New Roman" panose="02020603050405020304" pitchFamily="18" charset="0"/>
                <a:cs typeface="Times New Roman" panose="02020603050405020304" pitchFamily="18" charset="0"/>
              </a:rPr>
              <a:t>3. Ley de libertad</a:t>
            </a:r>
            <a:r>
              <a:rPr lang="es-ES" sz="2400" dirty="0" smtClean="0">
                <a:solidFill>
                  <a:srgbClr val="0070C0"/>
                </a:solidFill>
                <a:latin typeface="Times New Roman" panose="02020603050405020304" pitchFamily="18" charset="0"/>
                <a:cs typeface="Times New Roman" panose="02020603050405020304" pitchFamily="18" charset="0"/>
              </a:rPr>
              <a:t>: nos libera de la esclavitud del pecado y nos inclina a obrar libremente bajo el impulso de la caridad. </a:t>
            </a:r>
            <a:endParaRPr lang="es-ES" sz="2400" dirty="0">
              <a:solidFill>
                <a:srgbClr val="0070C0"/>
              </a:solidFill>
              <a:latin typeface="Times New Roman" panose="02020603050405020304" pitchFamily="18" charset="0"/>
              <a:cs typeface="Times New Roman" panose="02020603050405020304" pitchFamily="18" charset="0"/>
            </a:endParaRPr>
          </a:p>
        </p:txBody>
      </p:sp>
      <p:sp>
        <p:nvSpPr>
          <p:cNvPr id="6" name="5 Rectángulo redondeado"/>
          <p:cNvSpPr/>
          <p:nvPr/>
        </p:nvSpPr>
        <p:spPr>
          <a:xfrm>
            <a:off x="251520" y="4293096"/>
            <a:ext cx="8568952" cy="2376264"/>
          </a:xfrm>
          <a:prstGeom prst="roundRect">
            <a:avLst/>
          </a:prstGeom>
          <a:solidFill>
            <a:srgbClr val="00206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FF0000"/>
                </a:solidFill>
                <a:latin typeface="Times New Roman" panose="02020603050405020304" pitchFamily="18" charset="0"/>
                <a:cs typeface="Times New Roman" panose="02020603050405020304" pitchFamily="18" charset="0"/>
              </a:rPr>
              <a:t>La caridad savia de la nueva Ley</a:t>
            </a:r>
          </a:p>
          <a:p>
            <a:pPr algn="just"/>
            <a:r>
              <a:rPr lang="es-ES" sz="2400" dirty="0" smtClean="0">
                <a:latin typeface="Times New Roman" panose="02020603050405020304" pitchFamily="18" charset="0"/>
                <a:cs typeface="Times New Roman" panose="02020603050405020304" pitchFamily="18" charset="0"/>
              </a:rPr>
              <a:t>El amor es paciente, es benigno; el amor no tiene envidia, no presume, no se engríe; no es indecoroso ni egoísta; no se irrita; no lleva cuentas del mal; no se alegra de la injusticia, sino que goza con la verdad. Todo lo excusa, todo lo cree, todo lo espera, todo lo soporta (1 Cor 13, 4-5)</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96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251520" y="188640"/>
            <a:ext cx="1584176" cy="504056"/>
          </a:xfrm>
          <a:prstGeom prst="snip2DiagRect">
            <a:avLst/>
          </a:prstGeom>
          <a:scene3d>
            <a:camera prst="orthographicFront"/>
            <a:lightRig rig="threePt" dir="t"/>
          </a:scene3d>
          <a:sp3d>
            <a:bevelT w="139700" prst="cross"/>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SINTESIS</a:t>
            </a:r>
            <a:endParaRPr lang="es-ES" sz="2400" dirty="0">
              <a:latin typeface="Times New Roman" panose="02020603050405020304" pitchFamily="18" charset="0"/>
              <a:cs typeface="Times New Roman" panose="02020603050405020304" pitchFamily="18" charset="0"/>
            </a:endParaRPr>
          </a:p>
        </p:txBody>
      </p:sp>
      <p:sp>
        <p:nvSpPr>
          <p:cNvPr id="5" name="4 Recortar rectángulo de esquina diagonal"/>
          <p:cNvSpPr/>
          <p:nvPr/>
        </p:nvSpPr>
        <p:spPr>
          <a:xfrm>
            <a:off x="2483768" y="188640"/>
            <a:ext cx="5040560" cy="504056"/>
          </a:xfrm>
          <a:prstGeom prst="snip2DiagRect">
            <a:avLst/>
          </a:prstGeom>
          <a:scene3d>
            <a:camera prst="orthographicFront"/>
            <a:lightRig rig="threePt" dir="t"/>
          </a:scene3d>
          <a:sp3d>
            <a:bevelT prst="convex"/>
          </a:sp3d>
        </p:spPr>
        <p:style>
          <a:lnRef idx="3">
            <a:schemeClr val="lt1"/>
          </a:lnRef>
          <a:fillRef idx="1">
            <a:schemeClr val="accent4"/>
          </a:fillRef>
          <a:effectRef idx="1">
            <a:schemeClr val="accent4"/>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EL HOMBRE ES UN SER MORAL</a:t>
            </a:r>
            <a:endParaRPr lang="es-ES" sz="2400" dirty="0">
              <a:latin typeface="Times New Roman" panose="02020603050405020304" pitchFamily="18" charset="0"/>
              <a:cs typeface="Times New Roman" panose="02020603050405020304" pitchFamily="18" charset="0"/>
            </a:endParaRPr>
          </a:p>
        </p:txBody>
      </p:sp>
      <p:sp>
        <p:nvSpPr>
          <p:cNvPr id="6" name="5 Rectángulo"/>
          <p:cNvSpPr/>
          <p:nvPr/>
        </p:nvSpPr>
        <p:spPr>
          <a:xfrm>
            <a:off x="251520" y="1268760"/>
            <a:ext cx="2232248" cy="1008112"/>
          </a:xfrm>
          <a:prstGeom prst="rect">
            <a:avLst/>
          </a:prstGeom>
          <a:scene3d>
            <a:camera prst="orthographicFront"/>
            <a:lightRig rig="threePt" dir="t"/>
          </a:scene3d>
          <a:sp3d>
            <a:bevelT prst="slope"/>
          </a:sp3d>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dirty="0" smtClean="0">
                <a:latin typeface="Times New Roman" panose="02020603050405020304" pitchFamily="18" charset="0"/>
                <a:cs typeface="Times New Roman" panose="02020603050405020304" pitchFamily="18" charset="0"/>
              </a:rPr>
              <a:t>Ley moral natural impresa en su corazón</a:t>
            </a:r>
            <a:endParaRPr lang="es-ES" sz="2000" dirty="0">
              <a:latin typeface="Times New Roman" panose="02020603050405020304" pitchFamily="18" charset="0"/>
              <a:cs typeface="Times New Roman" panose="02020603050405020304" pitchFamily="18" charset="0"/>
            </a:endParaRPr>
          </a:p>
        </p:txBody>
      </p:sp>
      <p:sp>
        <p:nvSpPr>
          <p:cNvPr id="7" name="6 Rectángulo"/>
          <p:cNvSpPr/>
          <p:nvPr/>
        </p:nvSpPr>
        <p:spPr>
          <a:xfrm>
            <a:off x="6804248" y="1268760"/>
            <a:ext cx="2232248" cy="1008112"/>
          </a:xfrm>
          <a:prstGeom prst="rect">
            <a:avLst/>
          </a:prstGeom>
          <a:scene3d>
            <a:camera prst="orthographicFront"/>
            <a:lightRig rig="threePt" dir="t"/>
          </a:scene3d>
          <a:sp3d>
            <a:bevelT w="152400" h="50800" prst="softRound"/>
          </a:sp3d>
        </p:spPr>
        <p:style>
          <a:lnRef idx="3">
            <a:schemeClr val="lt1"/>
          </a:lnRef>
          <a:fillRef idx="1">
            <a:schemeClr val="accent3"/>
          </a:fillRef>
          <a:effectRef idx="1">
            <a:schemeClr val="accent3"/>
          </a:effectRef>
          <a:fontRef idx="minor">
            <a:schemeClr val="lt1"/>
          </a:fontRef>
        </p:style>
        <p:txBody>
          <a:bodyPr rtlCol="0" anchor="ctr"/>
          <a:lstStyle/>
          <a:p>
            <a:pPr algn="ctr"/>
            <a:r>
              <a:rPr lang="es-ES" sz="2000" dirty="0" smtClean="0">
                <a:latin typeface="Times New Roman" panose="02020603050405020304" pitchFamily="18" charset="0"/>
                <a:cs typeface="Times New Roman" panose="02020603050405020304" pitchFamily="18" charset="0"/>
              </a:rPr>
              <a:t>Conciencia: juicio sobre la moralidad de los actos.</a:t>
            </a:r>
            <a:endParaRPr lang="es-ES" sz="2000" dirty="0">
              <a:latin typeface="Times New Roman" panose="02020603050405020304" pitchFamily="18" charset="0"/>
              <a:cs typeface="Times New Roman" panose="02020603050405020304" pitchFamily="18" charset="0"/>
            </a:endParaRPr>
          </a:p>
        </p:txBody>
      </p:sp>
      <p:sp>
        <p:nvSpPr>
          <p:cNvPr id="8" name="7 Rectángulo"/>
          <p:cNvSpPr/>
          <p:nvPr/>
        </p:nvSpPr>
        <p:spPr>
          <a:xfrm>
            <a:off x="251520" y="2996952"/>
            <a:ext cx="2232248" cy="1008112"/>
          </a:xfrm>
          <a:prstGeom prst="rect">
            <a:avLst/>
          </a:prstGeom>
          <a:scene3d>
            <a:camera prst="orthographicFront"/>
            <a:lightRig rig="threePt" dir="t"/>
          </a:scene3d>
          <a:sp3d>
            <a:bevelT prst="convex"/>
          </a:sp3d>
        </p:spPr>
        <p:style>
          <a:lnRef idx="3">
            <a:schemeClr val="lt1"/>
          </a:lnRef>
          <a:fillRef idx="1">
            <a:schemeClr val="accent5"/>
          </a:fillRef>
          <a:effectRef idx="1">
            <a:schemeClr val="accent5"/>
          </a:effectRef>
          <a:fontRef idx="minor">
            <a:schemeClr val="lt1"/>
          </a:fontRef>
        </p:style>
        <p:txBody>
          <a:bodyPr rtlCol="0" anchor="ctr"/>
          <a:lstStyle/>
          <a:p>
            <a:pPr algn="ctr"/>
            <a:r>
              <a:rPr lang="es-ES" sz="2000" dirty="0" smtClean="0">
                <a:solidFill>
                  <a:srgbClr val="002060"/>
                </a:solidFill>
                <a:latin typeface="Times New Roman" panose="02020603050405020304" pitchFamily="18" charset="0"/>
                <a:cs typeface="Times New Roman" panose="02020603050405020304" pitchFamily="18" charset="0"/>
              </a:rPr>
              <a:t>Revelada por Dios en el Decálogo: Ley Mosaica.</a:t>
            </a:r>
            <a:endParaRPr lang="es-ES" sz="2000" dirty="0">
              <a:solidFill>
                <a:srgbClr val="002060"/>
              </a:solidFill>
              <a:latin typeface="Times New Roman" panose="02020603050405020304" pitchFamily="18" charset="0"/>
              <a:cs typeface="Times New Roman" panose="02020603050405020304" pitchFamily="18" charset="0"/>
            </a:endParaRPr>
          </a:p>
        </p:txBody>
      </p:sp>
      <p:sp>
        <p:nvSpPr>
          <p:cNvPr id="9" name="8 Rectángulo"/>
          <p:cNvSpPr/>
          <p:nvPr/>
        </p:nvSpPr>
        <p:spPr>
          <a:xfrm>
            <a:off x="6444208" y="2852936"/>
            <a:ext cx="2592288" cy="1152128"/>
          </a:xfrm>
          <a:prstGeom prst="rect">
            <a:avLst/>
          </a:prstGeom>
          <a:scene3d>
            <a:camera prst="orthographicFront"/>
            <a:lightRig rig="threePt" dir="t"/>
          </a:scene3d>
          <a:sp3d>
            <a:bevelT w="114300" prst="artDeco"/>
          </a:sp3d>
        </p:spPr>
        <p:style>
          <a:lnRef idx="3">
            <a:schemeClr val="lt1"/>
          </a:lnRef>
          <a:fillRef idx="1">
            <a:schemeClr val="accent5"/>
          </a:fillRef>
          <a:effectRef idx="1">
            <a:schemeClr val="accent5"/>
          </a:effectRef>
          <a:fontRef idx="minor">
            <a:schemeClr val="lt1"/>
          </a:fontRef>
        </p:style>
        <p:txBody>
          <a:bodyPr rtlCol="0" anchor="ctr"/>
          <a:lstStyle/>
          <a:p>
            <a:pPr algn="ctr"/>
            <a:r>
              <a:rPr lang="es-ES" sz="2000" dirty="0" smtClean="0">
                <a:solidFill>
                  <a:srgbClr val="002060"/>
                </a:solidFill>
                <a:latin typeface="Times New Roman" panose="02020603050405020304" pitchFamily="18" charset="0"/>
                <a:cs typeface="Times New Roman" panose="02020603050405020304" pitchFamily="18" charset="0"/>
              </a:rPr>
              <a:t>Actuación libre y responsable: necesidad de formar la conciencia</a:t>
            </a:r>
            <a:endParaRPr lang="es-ES" sz="2000" dirty="0">
              <a:solidFill>
                <a:srgbClr val="002060"/>
              </a:solidFill>
              <a:latin typeface="Times New Roman" panose="02020603050405020304" pitchFamily="18" charset="0"/>
              <a:cs typeface="Times New Roman" panose="02020603050405020304" pitchFamily="18" charset="0"/>
            </a:endParaRPr>
          </a:p>
        </p:txBody>
      </p:sp>
      <p:sp>
        <p:nvSpPr>
          <p:cNvPr id="10" name="9 Rectángulo redondeado"/>
          <p:cNvSpPr/>
          <p:nvPr/>
        </p:nvSpPr>
        <p:spPr>
          <a:xfrm>
            <a:off x="3563888" y="1268760"/>
            <a:ext cx="2016224" cy="360040"/>
          </a:xfrm>
          <a:prstGeom prst="roundRect">
            <a:avLst/>
          </a:prstGeom>
          <a:solidFill>
            <a:srgbClr val="7030A0"/>
          </a:solidFill>
          <a:ln>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rgbClr val="FF0000"/>
                </a:solidFill>
                <a:latin typeface="Times New Roman" panose="02020603050405020304" pitchFamily="18" charset="0"/>
                <a:cs typeface="Times New Roman" panose="02020603050405020304" pitchFamily="18" charset="0"/>
              </a:rPr>
              <a:t>Moral Natural</a:t>
            </a:r>
            <a:endParaRPr lang="es-ES" sz="2000" dirty="0">
              <a:solidFill>
                <a:srgbClr val="FF0000"/>
              </a:solidFill>
              <a:latin typeface="Times New Roman" panose="02020603050405020304" pitchFamily="18" charset="0"/>
              <a:cs typeface="Times New Roman" panose="02020603050405020304" pitchFamily="18" charset="0"/>
            </a:endParaRPr>
          </a:p>
        </p:txBody>
      </p:sp>
      <p:sp>
        <p:nvSpPr>
          <p:cNvPr id="11" name="10 Placa"/>
          <p:cNvSpPr/>
          <p:nvPr/>
        </p:nvSpPr>
        <p:spPr>
          <a:xfrm>
            <a:off x="3563888" y="2420888"/>
            <a:ext cx="2160240" cy="576064"/>
          </a:xfrm>
          <a:prstGeom prst="plaque">
            <a:avLst/>
          </a:prstGeom>
          <a:solidFill>
            <a:srgbClr val="FF0000"/>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Times New Roman" panose="02020603050405020304" pitchFamily="18" charset="0"/>
                <a:cs typeface="Times New Roman" panose="02020603050405020304" pitchFamily="18" charset="0"/>
              </a:rPr>
              <a:t>Moral Cristiana</a:t>
            </a:r>
            <a:endParaRPr lang="es-ES" sz="2000" dirty="0">
              <a:latin typeface="Times New Roman" panose="02020603050405020304" pitchFamily="18" charset="0"/>
              <a:cs typeface="Times New Roman" panose="02020603050405020304" pitchFamily="18" charset="0"/>
            </a:endParaRPr>
          </a:p>
        </p:txBody>
      </p:sp>
      <p:sp>
        <p:nvSpPr>
          <p:cNvPr id="13" name="12 Bisel"/>
          <p:cNvSpPr/>
          <p:nvPr/>
        </p:nvSpPr>
        <p:spPr>
          <a:xfrm>
            <a:off x="3707904" y="3773433"/>
            <a:ext cx="2016224" cy="432048"/>
          </a:xfrm>
          <a:prstGeom prst="beve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Times New Roman" panose="02020603050405020304" pitchFamily="18" charset="0"/>
                <a:cs typeface="Times New Roman" panose="02020603050405020304" pitchFamily="18" charset="0"/>
              </a:rPr>
              <a:t>Ley de Cristo</a:t>
            </a:r>
            <a:endParaRPr lang="es-ES" sz="2000" dirty="0">
              <a:latin typeface="Times New Roman" panose="02020603050405020304" pitchFamily="18" charset="0"/>
              <a:cs typeface="Times New Roman" panose="02020603050405020304" pitchFamily="18" charset="0"/>
            </a:endParaRPr>
          </a:p>
        </p:txBody>
      </p:sp>
      <p:sp>
        <p:nvSpPr>
          <p:cNvPr id="14" name="13 Rectángulo"/>
          <p:cNvSpPr/>
          <p:nvPr/>
        </p:nvSpPr>
        <p:spPr>
          <a:xfrm>
            <a:off x="3707904" y="4869160"/>
            <a:ext cx="2088232" cy="432048"/>
          </a:xfrm>
          <a:prstGeom prst="rect">
            <a:avLst/>
          </a:prstGeom>
          <a:solidFill>
            <a:schemeClr val="accent5">
              <a:lumMod val="75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Times New Roman" panose="02020603050405020304" pitchFamily="18" charset="0"/>
                <a:cs typeface="Times New Roman" panose="02020603050405020304" pitchFamily="18" charset="0"/>
              </a:rPr>
              <a:t>Ley de gracia</a:t>
            </a:r>
            <a:endParaRPr lang="es-ES" sz="2000" dirty="0">
              <a:latin typeface="Times New Roman" panose="02020603050405020304" pitchFamily="18" charset="0"/>
              <a:cs typeface="Times New Roman" panose="02020603050405020304" pitchFamily="18" charset="0"/>
            </a:endParaRPr>
          </a:p>
        </p:txBody>
      </p:sp>
      <p:sp>
        <p:nvSpPr>
          <p:cNvPr id="15" name="14 Rectángulo"/>
          <p:cNvSpPr/>
          <p:nvPr/>
        </p:nvSpPr>
        <p:spPr>
          <a:xfrm>
            <a:off x="3707904" y="5877272"/>
            <a:ext cx="2088232" cy="720080"/>
          </a:xfrm>
          <a:prstGeom prst="rect">
            <a:avLst/>
          </a:prstGeom>
          <a:solidFill>
            <a:schemeClr val="accent2">
              <a:lumMod val="60000"/>
              <a:lumOff val="40000"/>
            </a:schemeClr>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FF0000"/>
                </a:solidFill>
                <a:latin typeface="Times New Roman" panose="02020603050405020304" pitchFamily="18" charset="0"/>
                <a:cs typeface="Times New Roman" panose="02020603050405020304" pitchFamily="18" charset="0"/>
              </a:rPr>
              <a:t>Bienaventuranza eterna</a:t>
            </a:r>
            <a:endParaRPr lang="es-ES" sz="2000" b="1" dirty="0">
              <a:solidFill>
                <a:srgbClr val="FF0000"/>
              </a:solidFill>
              <a:latin typeface="Times New Roman" panose="02020603050405020304" pitchFamily="18" charset="0"/>
              <a:cs typeface="Times New Roman" panose="02020603050405020304" pitchFamily="18" charset="0"/>
            </a:endParaRPr>
          </a:p>
        </p:txBody>
      </p:sp>
      <p:sp>
        <p:nvSpPr>
          <p:cNvPr id="16" name="15 Elipse"/>
          <p:cNvSpPr/>
          <p:nvPr/>
        </p:nvSpPr>
        <p:spPr>
          <a:xfrm>
            <a:off x="395536" y="5166774"/>
            <a:ext cx="2088232" cy="710498"/>
          </a:xfrm>
          <a:prstGeom prst="ellipse">
            <a:avLst/>
          </a:prstGeom>
          <a:solidFill>
            <a:srgbClr val="00B0F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rgbClr val="C00000"/>
                </a:solidFill>
                <a:latin typeface="Times New Roman" panose="02020603050405020304" pitchFamily="18" charset="0"/>
                <a:cs typeface="Times New Roman" panose="02020603050405020304" pitchFamily="18" charset="0"/>
              </a:rPr>
              <a:t>Ley de amor</a:t>
            </a:r>
            <a:endParaRPr lang="es-ES" sz="2000" dirty="0">
              <a:solidFill>
                <a:srgbClr val="C00000"/>
              </a:solidFill>
              <a:latin typeface="Times New Roman" panose="02020603050405020304" pitchFamily="18" charset="0"/>
              <a:cs typeface="Times New Roman" panose="02020603050405020304" pitchFamily="18" charset="0"/>
            </a:endParaRPr>
          </a:p>
        </p:txBody>
      </p:sp>
      <p:sp>
        <p:nvSpPr>
          <p:cNvPr id="17" name="16 Elipse"/>
          <p:cNvSpPr/>
          <p:nvPr/>
        </p:nvSpPr>
        <p:spPr>
          <a:xfrm>
            <a:off x="6804248" y="5085184"/>
            <a:ext cx="2232248" cy="792088"/>
          </a:xfrm>
          <a:prstGeom prst="ellipse">
            <a:avLst/>
          </a:prstGeom>
          <a:solidFill>
            <a:srgbClr val="00B0F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rgbClr val="C00000"/>
                </a:solidFill>
                <a:latin typeface="Times New Roman" panose="02020603050405020304" pitchFamily="18" charset="0"/>
                <a:cs typeface="Times New Roman" panose="02020603050405020304" pitchFamily="18" charset="0"/>
              </a:rPr>
              <a:t>Ley de libertad</a:t>
            </a:r>
            <a:endParaRPr lang="es-ES" sz="2000" dirty="0">
              <a:solidFill>
                <a:srgbClr val="C00000"/>
              </a:solidFill>
              <a:latin typeface="Times New Roman" panose="02020603050405020304" pitchFamily="18" charset="0"/>
              <a:cs typeface="Times New Roman" panose="02020603050405020304" pitchFamily="18" charset="0"/>
            </a:endParaRPr>
          </a:p>
        </p:txBody>
      </p:sp>
      <p:cxnSp>
        <p:nvCxnSpPr>
          <p:cNvPr id="19" name="18 Conector recto de flecha"/>
          <p:cNvCxnSpPr>
            <a:stCxn id="5" idx="2"/>
          </p:cNvCxnSpPr>
          <p:nvPr/>
        </p:nvCxnSpPr>
        <p:spPr>
          <a:xfrm flipH="1">
            <a:off x="1912005" y="440668"/>
            <a:ext cx="571763" cy="828092"/>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7524328" y="440668"/>
            <a:ext cx="648072" cy="756084"/>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4716016" y="692696"/>
            <a:ext cx="0" cy="504056"/>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stCxn id="11" idx="0"/>
          </p:cNvCxnSpPr>
          <p:nvPr/>
        </p:nvCxnSpPr>
        <p:spPr>
          <a:xfrm flipV="1">
            <a:off x="4644008" y="1772816"/>
            <a:ext cx="0" cy="648072"/>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4644008" y="2996952"/>
            <a:ext cx="0" cy="776481"/>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p:cNvCxnSpPr>
            <a:stCxn id="13" idx="2"/>
          </p:cNvCxnSpPr>
          <p:nvPr/>
        </p:nvCxnSpPr>
        <p:spPr>
          <a:xfrm>
            <a:off x="4716016" y="4205481"/>
            <a:ext cx="0" cy="663679"/>
          </a:xfrm>
          <a:prstGeom prst="line">
            <a:avLst/>
          </a:prstGeom>
          <a:ln w="381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4716016" y="5301208"/>
            <a:ext cx="0" cy="576064"/>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1367644" y="2276872"/>
            <a:ext cx="0" cy="720080"/>
          </a:xfrm>
          <a:prstGeom prst="line">
            <a:avLst/>
          </a:prstGeom>
          <a:ln w="381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7920372" y="2276872"/>
            <a:ext cx="0" cy="576064"/>
          </a:xfrm>
          <a:prstGeom prst="line">
            <a:avLst/>
          </a:prstGeom>
          <a:ln w="38100">
            <a:solidFill>
              <a:srgbClr val="00B050">
                <a:alpha val="60000"/>
              </a:srgbClr>
            </a:solidFill>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13" idx="2"/>
          </p:cNvCxnSpPr>
          <p:nvPr/>
        </p:nvCxnSpPr>
        <p:spPr>
          <a:xfrm flipH="1">
            <a:off x="2483768" y="4205481"/>
            <a:ext cx="2232248" cy="1095727"/>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13" idx="2"/>
          </p:cNvCxnSpPr>
          <p:nvPr/>
        </p:nvCxnSpPr>
        <p:spPr>
          <a:xfrm>
            <a:off x="4716016" y="4205481"/>
            <a:ext cx="2088232" cy="1095727"/>
          </a:xfrm>
          <a:prstGeom prst="straightConnector1">
            <a:avLst/>
          </a:prstGeom>
          <a:ln w="38100">
            <a:solidFill>
              <a:srgbClr val="00B050">
                <a:alpha val="60000"/>
              </a:srgb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09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88640"/>
            <a:ext cx="4952038" cy="648072"/>
          </a:xfrm>
        </p:spPr>
        <p:txBody>
          <a:bodyPr>
            <a:normAutofit/>
          </a:bodyPr>
          <a:lstStyle/>
          <a:p>
            <a:r>
              <a:rPr lang="es-ES" sz="2400" b="1" dirty="0" smtClean="0">
                <a:solidFill>
                  <a:srgbClr val="FF0000"/>
                </a:solidFill>
                <a:latin typeface="Times New Roman" panose="02020603050405020304" pitchFamily="18" charset="0"/>
                <a:cs typeface="Times New Roman" panose="02020603050405020304" pitchFamily="18" charset="0"/>
              </a:rPr>
              <a:t>ESQUEMA DE LA UNIDAD</a:t>
            </a:r>
            <a:endParaRPr lang="es-ES" sz="2400" b="1" dirty="0">
              <a:solidFill>
                <a:srgbClr val="FF00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marL="457200" indent="-457200">
              <a:buAutoNum type="arabicPeriod"/>
            </a:pPr>
            <a:r>
              <a:rPr lang="es-ES" sz="2400" b="1" dirty="0" smtClean="0">
                <a:solidFill>
                  <a:srgbClr val="002060"/>
                </a:solidFill>
                <a:latin typeface="Times New Roman" panose="02020603050405020304" pitchFamily="18" charset="0"/>
                <a:cs typeface="Times New Roman" panose="02020603050405020304" pitchFamily="18" charset="0"/>
              </a:rPr>
              <a:t>¿Y EL LIBRO DE LAS INSTRUCCIONES?.</a:t>
            </a:r>
          </a:p>
          <a:p>
            <a:pPr marL="457200" indent="-457200">
              <a:buAutoNum type="arabicPeriod"/>
            </a:pPr>
            <a:endParaRPr lang="es-ES" sz="2400" b="1"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s-ES" sz="2400" b="1" dirty="0" smtClean="0">
                <a:solidFill>
                  <a:srgbClr val="002060"/>
                </a:solidFill>
                <a:latin typeface="Times New Roman" panose="02020603050405020304" pitchFamily="18" charset="0"/>
                <a:cs typeface="Times New Roman" panose="02020603050405020304" pitchFamily="18" charset="0"/>
              </a:rPr>
              <a:t>EL HOMBRE ES UN SER MORAL.</a:t>
            </a:r>
          </a:p>
          <a:p>
            <a:pPr marL="457200" indent="-457200">
              <a:buAutoNum type="arabicPeriod"/>
            </a:pPr>
            <a:endParaRPr lang="es-ES" sz="2400" b="1"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s-ES" sz="2400" b="1" dirty="0" smtClean="0">
                <a:solidFill>
                  <a:srgbClr val="002060"/>
                </a:solidFill>
                <a:latin typeface="Times New Roman" panose="02020603050405020304" pitchFamily="18" charset="0"/>
                <a:cs typeface="Times New Roman" panose="02020603050405020304" pitchFamily="18" charset="0"/>
              </a:rPr>
              <a:t>EL ORDEN MORAL.</a:t>
            </a:r>
          </a:p>
          <a:p>
            <a:pPr marL="0" indent="0">
              <a:buNone/>
            </a:pPr>
            <a:r>
              <a:rPr lang="es-ES" sz="2400" b="1" dirty="0">
                <a:solidFill>
                  <a:srgbClr val="002060"/>
                </a:solidFill>
                <a:latin typeface="Times New Roman" panose="02020603050405020304" pitchFamily="18" charset="0"/>
                <a:cs typeface="Times New Roman" panose="02020603050405020304" pitchFamily="18" charset="0"/>
              </a:rPr>
              <a:t>	</a:t>
            </a:r>
            <a:r>
              <a:rPr lang="es-ES" sz="2400" b="1" dirty="0" smtClean="0">
                <a:solidFill>
                  <a:srgbClr val="0070C0"/>
                </a:solidFill>
                <a:latin typeface="Times New Roman" panose="02020603050405020304" pitchFamily="18" charset="0"/>
                <a:cs typeface="Times New Roman" panose="02020603050405020304" pitchFamily="18" charset="0"/>
              </a:rPr>
              <a:t>- La ley moral y los diez Mandamientos.</a:t>
            </a:r>
          </a:p>
          <a:p>
            <a:pPr marL="0" indent="0">
              <a:buNone/>
            </a:pPr>
            <a:r>
              <a:rPr lang="es-ES" sz="2400" b="1" dirty="0">
                <a:solidFill>
                  <a:srgbClr val="0070C0"/>
                </a:solidFill>
                <a:latin typeface="Times New Roman" panose="02020603050405020304" pitchFamily="18" charset="0"/>
                <a:cs typeface="Times New Roman" panose="02020603050405020304" pitchFamily="18" charset="0"/>
              </a:rPr>
              <a:t>	</a:t>
            </a:r>
            <a:r>
              <a:rPr lang="es-ES" sz="2400" b="1" dirty="0" smtClean="0">
                <a:solidFill>
                  <a:srgbClr val="0070C0"/>
                </a:solidFill>
                <a:latin typeface="Times New Roman" panose="02020603050405020304" pitchFamily="18" charset="0"/>
                <a:cs typeface="Times New Roman" panose="02020603050405020304" pitchFamily="18" charset="0"/>
              </a:rPr>
              <a:t>- La conciencia moral.</a:t>
            </a:r>
          </a:p>
          <a:p>
            <a:pPr marL="0" indent="0">
              <a:buNone/>
            </a:pPr>
            <a:r>
              <a:rPr lang="es-ES" sz="2400" b="1" dirty="0">
                <a:solidFill>
                  <a:srgbClr val="0070C0"/>
                </a:solidFill>
                <a:latin typeface="Times New Roman" panose="02020603050405020304" pitchFamily="18" charset="0"/>
                <a:cs typeface="Times New Roman" panose="02020603050405020304" pitchFamily="18" charset="0"/>
              </a:rPr>
              <a:t>	</a:t>
            </a:r>
            <a:r>
              <a:rPr lang="es-ES" sz="2400" b="1" dirty="0" smtClean="0">
                <a:solidFill>
                  <a:srgbClr val="0070C0"/>
                </a:solidFill>
                <a:latin typeface="Times New Roman" panose="02020603050405020304" pitchFamily="18" charset="0"/>
                <a:cs typeface="Times New Roman" panose="02020603050405020304" pitchFamily="18" charset="0"/>
              </a:rPr>
              <a:t>- Los elementos de la moralidad.</a:t>
            </a:r>
          </a:p>
          <a:p>
            <a:pPr marL="0" indent="0">
              <a:buNone/>
            </a:pPr>
            <a:endParaRPr lang="es-ES" sz="2400" b="1" dirty="0">
              <a:solidFill>
                <a:srgbClr val="002060"/>
              </a:solidFill>
              <a:latin typeface="Times New Roman" panose="02020603050405020304" pitchFamily="18" charset="0"/>
              <a:cs typeface="Times New Roman" panose="02020603050405020304" pitchFamily="18" charset="0"/>
            </a:endParaRPr>
          </a:p>
          <a:p>
            <a:pPr marL="0" indent="0">
              <a:buNone/>
            </a:pPr>
            <a:r>
              <a:rPr lang="es-ES" sz="2400" b="1" dirty="0" smtClean="0">
                <a:solidFill>
                  <a:srgbClr val="002060"/>
                </a:solidFill>
                <a:latin typeface="Times New Roman" panose="02020603050405020304" pitchFamily="18" charset="0"/>
                <a:cs typeface="Times New Roman" panose="02020603050405020304" pitchFamily="18" charset="0"/>
              </a:rPr>
              <a:t>4.   LA SABIDURIA MORAL CRISTIANA.</a:t>
            </a:r>
          </a:p>
        </p:txBody>
      </p:sp>
    </p:spTree>
    <p:extLst>
      <p:ext uri="{BB962C8B-B14F-4D97-AF65-F5344CB8AC3E}">
        <p14:creationId xmlns:p14="http://schemas.microsoft.com/office/powerpoint/2010/main" val="280149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188640"/>
            <a:ext cx="3024336" cy="666656"/>
          </a:xfrm>
          <a:solidFill>
            <a:srgbClr val="FF0000"/>
          </a:solidFill>
        </p:spPr>
        <p:txBody>
          <a:bodyPr>
            <a:normAutofit/>
          </a:bodyPr>
          <a:lstStyle/>
          <a:p>
            <a:r>
              <a:rPr lang="es-ES" sz="2400" b="1" dirty="0" smtClean="0">
                <a:solidFill>
                  <a:srgbClr val="FFFF00"/>
                </a:solidFill>
                <a:effectLst/>
                <a:latin typeface="Times New Roman" panose="02020603050405020304" pitchFamily="18" charset="0"/>
                <a:cs typeface="Times New Roman" panose="02020603050405020304" pitchFamily="18" charset="0"/>
              </a:rPr>
              <a:t>VOCABULARIO</a:t>
            </a:r>
            <a:endParaRPr lang="es-ES" sz="2400" b="1" dirty="0">
              <a:solidFill>
                <a:srgbClr val="FFFF00"/>
              </a:solidFill>
              <a:effectLst/>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algn="just">
              <a:buFont typeface="Wingdings" panose="05000000000000000000" pitchFamily="2" charset="2"/>
              <a:buChar char="v"/>
            </a:pPr>
            <a:r>
              <a:rPr lang="es-ES" sz="2400" b="1" dirty="0" smtClean="0">
                <a:solidFill>
                  <a:srgbClr val="C00000"/>
                </a:solidFill>
                <a:latin typeface="Times New Roman" panose="02020603050405020304" pitchFamily="18" charset="0"/>
                <a:cs typeface="Times New Roman" panose="02020603050405020304" pitchFamily="18" charset="0"/>
              </a:rPr>
              <a:t>LIBERTAD</a:t>
            </a:r>
            <a:r>
              <a:rPr lang="es-ES" sz="2400" dirty="0" smtClean="0">
                <a:latin typeface="Times New Roman" panose="02020603050405020304" pitchFamily="18" charset="0"/>
                <a:cs typeface="Times New Roman" panose="02020603050405020304" pitchFamily="18" charset="0"/>
              </a:rPr>
              <a:t>: </a:t>
            </a:r>
            <a:r>
              <a:rPr lang="es-ES" sz="2400" dirty="0" smtClean="0">
                <a:solidFill>
                  <a:srgbClr val="002060"/>
                </a:solidFill>
                <a:latin typeface="Times New Roman" panose="02020603050405020304" pitchFamily="18" charset="0"/>
                <a:cs typeface="Times New Roman" panose="02020603050405020304" pitchFamily="18" charset="0"/>
              </a:rPr>
              <a:t>autodominio gracias al cual la persona es dueña de sus actos. Hablamos de libertad moral cuando este autodominio se dirige a la adquisición del bien humano.</a:t>
            </a:r>
          </a:p>
          <a:p>
            <a:pPr algn="just">
              <a:buFont typeface="Wingdings" panose="05000000000000000000" pitchFamily="2" charset="2"/>
              <a:buChar char="v"/>
            </a:pPr>
            <a:r>
              <a:rPr lang="es-ES" sz="2400" b="1" dirty="0" smtClean="0">
                <a:solidFill>
                  <a:srgbClr val="C00000"/>
                </a:solidFill>
                <a:latin typeface="Times New Roman" panose="02020603050405020304" pitchFamily="18" charset="0"/>
                <a:cs typeface="Times New Roman" panose="02020603050405020304" pitchFamily="18" charset="0"/>
              </a:rPr>
              <a:t>LEY NATURAL</a:t>
            </a:r>
            <a:r>
              <a:rPr lang="es-ES" sz="2400" dirty="0" smtClean="0">
                <a:latin typeface="Times New Roman" panose="02020603050405020304" pitchFamily="18" charset="0"/>
                <a:cs typeface="Times New Roman" panose="02020603050405020304" pitchFamily="18" charset="0"/>
              </a:rPr>
              <a:t>: </a:t>
            </a:r>
            <a:r>
              <a:rPr lang="es-ES" sz="2400" dirty="0" smtClean="0">
                <a:solidFill>
                  <a:srgbClr val="002060"/>
                </a:solidFill>
                <a:latin typeface="Times New Roman" panose="02020603050405020304" pitchFamily="18" charset="0"/>
                <a:cs typeface="Times New Roman" panose="02020603050405020304" pitchFamily="18" charset="0"/>
              </a:rPr>
              <a:t>ordenación de las tendencias y facultades del ser humano hacia sus propios bienes y, de estos, al bien último del hombre.</a:t>
            </a:r>
          </a:p>
          <a:p>
            <a:pPr algn="just">
              <a:buFont typeface="Wingdings" panose="05000000000000000000" pitchFamily="2" charset="2"/>
              <a:buChar char="v"/>
            </a:pPr>
            <a:r>
              <a:rPr lang="es-ES" sz="2400" b="1" dirty="0" smtClean="0">
                <a:solidFill>
                  <a:srgbClr val="C00000"/>
                </a:solidFill>
                <a:latin typeface="Times New Roman" panose="02020603050405020304" pitchFamily="18" charset="0"/>
                <a:cs typeface="Times New Roman" panose="02020603050405020304" pitchFamily="18" charset="0"/>
              </a:rPr>
              <a:t>CONCIENCIA MORAL</a:t>
            </a:r>
            <a:r>
              <a:rPr lang="es-ES" sz="2400" dirty="0" smtClean="0">
                <a:latin typeface="Times New Roman" panose="02020603050405020304" pitchFamily="18" charset="0"/>
                <a:cs typeface="Times New Roman" panose="02020603050405020304" pitchFamily="18" charset="0"/>
              </a:rPr>
              <a:t>: </a:t>
            </a:r>
            <a:r>
              <a:rPr lang="es-ES" sz="2400" dirty="0" smtClean="0">
                <a:solidFill>
                  <a:srgbClr val="002060"/>
                </a:solidFill>
                <a:latin typeface="Times New Roman" panose="02020603050405020304" pitchFamily="18" charset="0"/>
                <a:cs typeface="Times New Roman" panose="02020603050405020304" pitchFamily="18" charset="0"/>
              </a:rPr>
              <a:t>la misma razón humana cuando juzga sobre la bondad o malicia de los actos humanos.</a:t>
            </a:r>
          </a:p>
          <a:p>
            <a:pPr algn="just">
              <a:buFont typeface="Wingdings" panose="05000000000000000000" pitchFamily="2" charset="2"/>
              <a:buChar char="v"/>
            </a:pPr>
            <a:r>
              <a:rPr lang="es-ES" sz="2400" b="1" dirty="0" smtClean="0">
                <a:solidFill>
                  <a:srgbClr val="C00000"/>
                </a:solidFill>
                <a:latin typeface="Times New Roman" panose="02020603050405020304" pitchFamily="18" charset="0"/>
                <a:cs typeface="Times New Roman" panose="02020603050405020304" pitchFamily="18" charset="0"/>
              </a:rPr>
              <a:t>LEY DE CRISTO</a:t>
            </a:r>
            <a:r>
              <a:rPr lang="es-ES" sz="2400" dirty="0" smtClean="0">
                <a:latin typeface="Times New Roman" panose="02020603050405020304" pitchFamily="18" charset="0"/>
                <a:cs typeface="Times New Roman" panose="02020603050405020304" pitchFamily="18" charset="0"/>
              </a:rPr>
              <a:t>: </a:t>
            </a:r>
            <a:r>
              <a:rPr lang="es-ES" sz="2400" dirty="0" smtClean="0">
                <a:solidFill>
                  <a:srgbClr val="002060"/>
                </a:solidFill>
                <a:latin typeface="Times New Roman" panose="02020603050405020304" pitchFamily="18" charset="0"/>
                <a:cs typeface="Times New Roman" panose="02020603050405020304" pitchFamily="18" charset="0"/>
              </a:rPr>
              <a:t>mandamientos evangélicos de Jesús que confirman y perfeccionan la ley mosaica.</a:t>
            </a:r>
            <a:endParaRPr lang="es-E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10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88640"/>
            <a:ext cx="6912768" cy="634082"/>
          </a:xfrm>
        </p:spPr>
        <p:txBody>
          <a:bodyPr>
            <a:normAutofit/>
          </a:bodyPr>
          <a:lstStyle/>
          <a:p>
            <a:r>
              <a:rPr lang="es-ES" sz="2800" b="1" dirty="0" smtClean="0">
                <a:solidFill>
                  <a:srgbClr val="FF0000"/>
                </a:solidFill>
                <a:latin typeface="Times New Roman" panose="02020603050405020304" pitchFamily="18" charset="0"/>
                <a:cs typeface="Times New Roman" panose="02020603050405020304" pitchFamily="18" charset="0"/>
              </a:rPr>
              <a:t>1. ¿Y EL LIBRO DE INSTRUCCIONES?</a:t>
            </a:r>
            <a:endParaRPr lang="es-ES" sz="2800" b="1" dirty="0">
              <a:solidFill>
                <a:srgbClr val="FF0000"/>
              </a:solidFill>
              <a:latin typeface="Times New Roman" panose="02020603050405020304" pitchFamily="18" charset="0"/>
              <a:cs typeface="Times New Roman" panose="02020603050405020304" pitchFamily="18" charset="0"/>
            </a:endParaRPr>
          </a:p>
        </p:txBody>
      </p:sp>
      <p:sp>
        <p:nvSpPr>
          <p:cNvPr id="4" name="3 Redondear rectángulo de esquina diagonal"/>
          <p:cNvSpPr/>
          <p:nvPr/>
        </p:nvSpPr>
        <p:spPr>
          <a:xfrm>
            <a:off x="395536" y="1052736"/>
            <a:ext cx="8496944" cy="280657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¿Te has fijado en que cualquier electrodoméstico, por pequeño que sea, siempre va acompañado de un libro de instrucciones?</a:t>
            </a:r>
          </a:p>
          <a:p>
            <a:pPr algn="just"/>
            <a:r>
              <a:rPr lang="es-ES" sz="2400" dirty="0" smtClean="0">
                <a:latin typeface="Times New Roman" panose="02020603050405020304" pitchFamily="18" charset="0"/>
                <a:cs typeface="Times New Roman" panose="02020603050405020304" pitchFamily="18" charset="0"/>
              </a:rPr>
              <a:t>Suele ser un libro de demasiadas paginas y difícil de entender, sin embargo nos informa de cosas importantes:</a:t>
            </a:r>
          </a:p>
          <a:p>
            <a:pPr marL="457200" indent="-457200" algn="just">
              <a:buAutoNum type="arabicPeriod"/>
            </a:pPr>
            <a:r>
              <a:rPr lang="es-ES" sz="2400" dirty="0" smtClean="0">
                <a:latin typeface="Times New Roman" panose="02020603050405020304" pitchFamily="18" charset="0"/>
                <a:cs typeface="Times New Roman" panose="02020603050405020304" pitchFamily="18" charset="0"/>
              </a:rPr>
              <a:t>Condiciones de garantía del aparato</a:t>
            </a:r>
          </a:p>
          <a:p>
            <a:pPr marL="457200" indent="-457200" algn="just">
              <a:buAutoNum type="arabicPeriod"/>
            </a:pPr>
            <a:r>
              <a:rPr lang="es-ES" sz="2400" dirty="0" smtClean="0">
                <a:latin typeface="Times New Roman" panose="02020603050405020304" pitchFamily="18" charset="0"/>
                <a:cs typeface="Times New Roman" panose="02020603050405020304" pitchFamily="18" charset="0"/>
              </a:rPr>
              <a:t>Las precauciones de seguridad.</a:t>
            </a:r>
          </a:p>
          <a:p>
            <a:pPr marL="457200" indent="-457200" algn="just">
              <a:buAutoNum type="arabicPeriod"/>
            </a:pPr>
            <a:r>
              <a:rPr lang="es-ES" sz="2400" dirty="0" smtClean="0">
                <a:latin typeface="Times New Roman" panose="02020603050405020304" pitchFamily="18" charset="0"/>
                <a:cs typeface="Times New Roman" panose="02020603050405020304" pitchFamily="18" charset="0"/>
              </a:rPr>
              <a:t>Los consejos esenciales para su correcta utilización.</a:t>
            </a:r>
            <a:endParaRPr lang="es-ES" sz="2400" dirty="0">
              <a:latin typeface="Times New Roman" panose="02020603050405020304" pitchFamily="18" charset="0"/>
              <a:cs typeface="Times New Roman" panose="02020603050405020304" pitchFamily="18" charset="0"/>
            </a:endParaRPr>
          </a:p>
        </p:txBody>
      </p:sp>
      <p:pic>
        <p:nvPicPr>
          <p:cNvPr id="1026" name="Picture 2" descr="F:\Manu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3771900" cy="27686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4572000" y="4365104"/>
            <a:ext cx="4392488"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i="1" dirty="0" smtClean="0">
                <a:solidFill>
                  <a:srgbClr val="002060"/>
                </a:solidFill>
                <a:latin typeface="Times New Roman" panose="02020603050405020304" pitchFamily="18" charset="0"/>
                <a:cs typeface="Times New Roman" panose="02020603050405020304" pitchFamily="18" charset="0"/>
              </a:rPr>
              <a:t>Si seguimos las instrucciones del fabricante, nos aseguramos el buen funcionamiento de un aparato. Merece la pena que, de modo semejante, reflexionemos sobre nosotros mismos y sobre la manera en que hacemos uso de nuestra libertad.</a:t>
            </a:r>
            <a:endParaRPr lang="es-ES" sz="2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41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395536" y="332656"/>
            <a:ext cx="8352928" cy="1944216"/>
          </a:xfrm>
          <a:prstGeom prst="snip2Diag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A menudo dejamos las instrucciones a un lado para disfrutar del artilugio inmediatamente. Cuidado: </a:t>
            </a:r>
            <a:r>
              <a:rPr lang="es-ES" sz="2400" b="1" i="1" dirty="0" smtClean="0">
                <a:solidFill>
                  <a:srgbClr val="002060"/>
                </a:solidFill>
                <a:latin typeface="Times New Roman" panose="02020603050405020304" pitchFamily="18" charset="0"/>
                <a:cs typeface="Times New Roman" panose="02020603050405020304" pitchFamily="18" charset="0"/>
              </a:rPr>
              <a:t>todo aparato tiene una finalidad concreta y las instrucciones que lo acompañan son una ayuda del que mejor lo conoce:</a:t>
            </a:r>
            <a:r>
              <a:rPr lang="es-ES" sz="2400" dirty="0" smtClean="0">
                <a:latin typeface="Times New Roman" panose="02020603050405020304" pitchFamily="18" charset="0"/>
                <a:cs typeface="Times New Roman" panose="02020603050405020304" pitchFamily="18" charset="0"/>
              </a:rPr>
              <a:t> </a:t>
            </a:r>
            <a:r>
              <a:rPr lang="es-ES" sz="2400" b="1" i="1" dirty="0" smtClean="0">
                <a:solidFill>
                  <a:srgbClr val="FFFF00"/>
                </a:solidFill>
                <a:latin typeface="Times New Roman" panose="02020603050405020304" pitchFamily="18" charset="0"/>
                <a:cs typeface="Times New Roman" panose="02020603050405020304" pitchFamily="18" charset="0"/>
              </a:rPr>
              <a:t>el que lo ha diseñado y fabricado.</a:t>
            </a:r>
            <a:endParaRPr lang="es-ES" sz="2400" b="1" i="1" dirty="0">
              <a:solidFill>
                <a:srgbClr val="FFFF00"/>
              </a:solidFill>
              <a:latin typeface="Times New Roman" panose="02020603050405020304" pitchFamily="18" charset="0"/>
              <a:cs typeface="Times New Roman" panose="02020603050405020304" pitchFamily="18" charset="0"/>
            </a:endParaRPr>
          </a:p>
        </p:txBody>
      </p:sp>
      <p:sp>
        <p:nvSpPr>
          <p:cNvPr id="5" name="4 Redondear rectángulo de esquina diagonal"/>
          <p:cNvSpPr/>
          <p:nvPr/>
        </p:nvSpPr>
        <p:spPr>
          <a:xfrm>
            <a:off x="395536" y="2420888"/>
            <a:ext cx="8424936" cy="1440160"/>
          </a:xfrm>
          <a:prstGeom prst="round2Diag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El ser humano es algo complejo, hemos sido creados con un propósito y una finalidad: nuestra propia felicidad. Para ello se nos ha dotado de inteligencia y libertad: </a:t>
            </a:r>
            <a:r>
              <a:rPr lang="es-ES" sz="2400" b="1" i="1" dirty="0" smtClean="0">
                <a:solidFill>
                  <a:srgbClr val="00B0F0"/>
                </a:solidFill>
                <a:latin typeface="Times New Roman" panose="02020603050405020304" pitchFamily="18" charset="0"/>
                <a:cs typeface="Times New Roman" panose="02020603050405020304" pitchFamily="18" charset="0"/>
              </a:rPr>
              <a:t>¡somos dueños de nuestros actos!</a:t>
            </a:r>
            <a:endParaRPr lang="es-ES" sz="2400" b="1" i="1" dirty="0">
              <a:solidFill>
                <a:srgbClr val="00B0F0"/>
              </a:solidFill>
              <a:latin typeface="Times New Roman" panose="02020603050405020304" pitchFamily="18" charset="0"/>
              <a:cs typeface="Times New Roman" panose="02020603050405020304" pitchFamily="18" charset="0"/>
            </a:endParaRPr>
          </a:p>
        </p:txBody>
      </p:sp>
      <p:sp>
        <p:nvSpPr>
          <p:cNvPr id="6" name="5 Recortar rectángulo de esquina diagonal"/>
          <p:cNvSpPr/>
          <p:nvPr/>
        </p:nvSpPr>
        <p:spPr>
          <a:xfrm>
            <a:off x="395536" y="4005064"/>
            <a:ext cx="8424936" cy="1080120"/>
          </a:xfrm>
          <a:prstGeom prst="snip2Diag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Deberíamos saber diferenciar lo que nos humaniza y nos acerca a nuestro fin de lo que nos deshumaniza y nos separa de él. ¿Dónde esta nuestro libro de instrucciones?.</a:t>
            </a:r>
            <a:endParaRPr lang="es-ES" sz="2400" dirty="0">
              <a:latin typeface="Times New Roman" panose="02020603050405020304" pitchFamily="18" charset="0"/>
              <a:cs typeface="Times New Roman" panose="02020603050405020304" pitchFamily="18" charset="0"/>
            </a:endParaRPr>
          </a:p>
        </p:txBody>
      </p:sp>
      <p:sp>
        <p:nvSpPr>
          <p:cNvPr id="7" name="6 Recortar rectángulo de esquina diagonal"/>
          <p:cNvSpPr/>
          <p:nvPr/>
        </p:nvSpPr>
        <p:spPr>
          <a:xfrm>
            <a:off x="395536" y="5157192"/>
            <a:ext cx="8424936" cy="1628800"/>
          </a:xfrm>
          <a:prstGeom prst="snip2Diag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i="1" dirty="0" smtClean="0">
                <a:solidFill>
                  <a:srgbClr val="FFFF00"/>
                </a:solidFill>
                <a:latin typeface="Times New Roman" panose="02020603050405020304" pitchFamily="18" charset="0"/>
                <a:cs typeface="Times New Roman" panose="02020603050405020304" pitchFamily="18" charset="0"/>
              </a:rPr>
              <a:t>Conclusión: Aquel que te creó dejó impreso en lo más intimo de tu ser un singular libro de instrucciones para que alcances la felicidad. Encontraras las claves que pueden facilitar su lectura, no olvides que tú eres quien debe aplicarlo a tu vida.</a:t>
            </a:r>
            <a:endParaRPr lang="es-ES" sz="2400" b="1" i="1" dirty="0">
              <a:solidFill>
                <a:srgbClr val="FFFF00"/>
              </a:solidFill>
              <a:latin typeface="Times New Roman" panose="02020603050405020304" pitchFamily="18" charset="0"/>
              <a:cs typeface="Times New Roman" panose="02020603050405020304" pitchFamily="18" charset="0"/>
            </a:endParaRPr>
          </a:p>
        </p:txBody>
      </p:sp>
      <p:sp>
        <p:nvSpPr>
          <p:cNvPr id="8" name="7 Flecha abajo"/>
          <p:cNvSpPr/>
          <p:nvPr/>
        </p:nvSpPr>
        <p:spPr>
          <a:xfrm>
            <a:off x="3995936" y="1916832"/>
            <a:ext cx="360040"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bajo"/>
          <p:cNvSpPr/>
          <p:nvPr/>
        </p:nvSpPr>
        <p:spPr>
          <a:xfrm>
            <a:off x="3995936" y="3501008"/>
            <a:ext cx="396044" cy="5040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4188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116632"/>
            <a:ext cx="6480720" cy="576064"/>
          </a:xfrm>
        </p:spPr>
        <p:txBody>
          <a:bodyPr>
            <a:normAutofit/>
          </a:bodyPr>
          <a:lstStyle/>
          <a:p>
            <a:r>
              <a:rPr lang="es-ES" sz="2800" b="1" dirty="0" smtClean="0">
                <a:solidFill>
                  <a:srgbClr val="FF0000"/>
                </a:solidFill>
                <a:latin typeface="Times New Roman" panose="02020603050405020304" pitchFamily="18" charset="0"/>
                <a:cs typeface="Times New Roman" panose="02020603050405020304" pitchFamily="18" charset="0"/>
              </a:rPr>
              <a:t>2. EL HOMBRE ES UN SER MORAL</a:t>
            </a:r>
            <a:endParaRPr lang="es-ES" sz="2800" b="1" dirty="0">
              <a:solidFill>
                <a:srgbClr val="FF0000"/>
              </a:solidFill>
              <a:latin typeface="Times New Roman" panose="02020603050405020304" pitchFamily="18" charset="0"/>
              <a:cs typeface="Times New Roman" panose="02020603050405020304" pitchFamily="18" charset="0"/>
            </a:endParaRPr>
          </a:p>
        </p:txBody>
      </p:sp>
      <p:sp>
        <p:nvSpPr>
          <p:cNvPr id="4" name="3 Bisel"/>
          <p:cNvSpPr/>
          <p:nvPr/>
        </p:nvSpPr>
        <p:spPr>
          <a:xfrm>
            <a:off x="179512" y="764704"/>
            <a:ext cx="8784976" cy="5904656"/>
          </a:xfrm>
          <a:prstGeom prst="bevel">
            <a:avLst/>
          </a:prstGeom>
          <a:solidFill>
            <a:srgbClr val="00B050"/>
          </a:solid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Ø"/>
            </a:pPr>
            <a:r>
              <a:rPr lang="es-ES" sz="2400" dirty="0" smtClean="0">
                <a:latin typeface="Times New Roman" panose="02020603050405020304" pitchFamily="18" charset="0"/>
                <a:cs typeface="Times New Roman" panose="02020603050405020304" pitchFamily="18" charset="0"/>
              </a:rPr>
              <a:t>La vida de los animales consiste en una sucesión de actos dirigidos a su supervivencia. El instinto impulsa a la leona a dar caza a la gacela y devorarla. Nosotros, ante varias opciones, podemos reflexionar sobre qué es lo más conveniente en un momento concreto y tomar una decisión.</a:t>
            </a:r>
          </a:p>
          <a:p>
            <a:pPr marL="342900" indent="-342900" algn="just">
              <a:buFont typeface="Wingdings" panose="05000000000000000000" pitchFamily="2" charset="2"/>
              <a:buChar char="Ø"/>
            </a:pPr>
            <a:r>
              <a:rPr lang="es-ES" sz="2400" dirty="0" smtClean="0">
                <a:latin typeface="Times New Roman" panose="02020603050405020304" pitchFamily="18" charset="0"/>
                <a:cs typeface="Times New Roman" panose="02020603050405020304" pitchFamily="18" charset="0"/>
              </a:rPr>
              <a:t>La actividad mental que se produce cuando soñamos no depende de nuestra voluntad, las acciones más propias del hombre son aquellas que realiza con inteligencia y voluntad. Esta capacidad de obrar libre y conscientemente es lo que hace al hombre un ser moral responsable de sus actos.</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4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laca"/>
          <p:cNvSpPr/>
          <p:nvPr/>
        </p:nvSpPr>
        <p:spPr>
          <a:xfrm>
            <a:off x="214591" y="440668"/>
            <a:ext cx="2160240" cy="432048"/>
          </a:xfrm>
          <a:prstGeom prst="plaque">
            <a:avLst/>
          </a:prstGeom>
          <a:solidFill>
            <a:srgbClr val="7030A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La moralidad:</a:t>
            </a:r>
            <a:endParaRPr lang="es-ES" sz="2400" dirty="0">
              <a:latin typeface="Times New Roman" panose="02020603050405020304" pitchFamily="18" charset="0"/>
              <a:cs typeface="Times New Roman" panose="02020603050405020304" pitchFamily="18" charset="0"/>
            </a:endParaRPr>
          </a:p>
        </p:txBody>
      </p:sp>
      <p:sp>
        <p:nvSpPr>
          <p:cNvPr id="5" name="4 Rectángulo"/>
          <p:cNvSpPr/>
          <p:nvPr/>
        </p:nvSpPr>
        <p:spPr>
          <a:xfrm>
            <a:off x="3779912" y="260648"/>
            <a:ext cx="5040560" cy="792088"/>
          </a:xfrm>
          <a:prstGeom prst="rect">
            <a:avLst/>
          </a:prstGeom>
          <a:solidFill>
            <a:srgbClr val="92D050"/>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Capacidad del hombre de realizar libremente el bien o el mal.</a:t>
            </a:r>
            <a:endParaRPr lang="es-ES" sz="2400" dirty="0">
              <a:latin typeface="Times New Roman" panose="02020603050405020304" pitchFamily="18" charset="0"/>
              <a:cs typeface="Times New Roman" panose="02020603050405020304" pitchFamily="18" charset="0"/>
            </a:endParaRPr>
          </a:p>
        </p:txBody>
      </p:sp>
      <p:sp>
        <p:nvSpPr>
          <p:cNvPr id="6" name="5 Rectángulo redondeado"/>
          <p:cNvSpPr/>
          <p:nvPr/>
        </p:nvSpPr>
        <p:spPr>
          <a:xfrm>
            <a:off x="205426" y="1628800"/>
            <a:ext cx="4933473" cy="1584176"/>
          </a:xfrm>
          <a:prstGeom prst="roundRect">
            <a:avLst/>
          </a:prstGeom>
          <a:solidFill>
            <a:srgbClr val="0070C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Llamamos </a:t>
            </a:r>
            <a:r>
              <a:rPr lang="es-ES" sz="2400" b="1" dirty="0" smtClean="0">
                <a:latin typeface="Times New Roman" panose="02020603050405020304" pitchFamily="18" charset="0"/>
                <a:cs typeface="Times New Roman" panose="02020603050405020304" pitchFamily="18" charset="0"/>
              </a:rPr>
              <a:t>ética</a:t>
            </a:r>
            <a:r>
              <a:rPr lang="es-ES" sz="2400" dirty="0" smtClean="0">
                <a:latin typeface="Times New Roman" panose="02020603050405020304" pitchFamily="18" charset="0"/>
                <a:cs typeface="Times New Roman" panose="02020603050405020304" pitchFamily="18" charset="0"/>
              </a:rPr>
              <a:t> o </a:t>
            </a:r>
            <a:r>
              <a:rPr lang="es-ES" sz="2400" b="1" dirty="0" smtClean="0">
                <a:latin typeface="Times New Roman" panose="02020603050405020304" pitchFamily="18" charset="0"/>
                <a:cs typeface="Times New Roman" panose="02020603050405020304" pitchFamily="18" charset="0"/>
              </a:rPr>
              <a:t>moral</a:t>
            </a:r>
            <a:r>
              <a:rPr lang="es-ES" sz="2400" dirty="0" smtClean="0">
                <a:latin typeface="Times New Roman" panose="02020603050405020304" pitchFamily="18" charset="0"/>
                <a:cs typeface="Times New Roman" panose="02020603050405020304" pitchFamily="18" charset="0"/>
              </a:rPr>
              <a:t> al saber que nos ayuda a distinguir aquellas acciones que nos permiten orientar nuestra vida hacia el bien.</a:t>
            </a:r>
            <a:endParaRPr lang="es-ES" sz="2400" dirty="0">
              <a:latin typeface="Times New Roman" panose="02020603050405020304" pitchFamily="18" charset="0"/>
              <a:cs typeface="Times New Roman" panose="02020603050405020304" pitchFamily="18" charset="0"/>
            </a:endParaRPr>
          </a:p>
        </p:txBody>
      </p:sp>
      <p:sp>
        <p:nvSpPr>
          <p:cNvPr id="7" name="6 Rectángulo redondeado"/>
          <p:cNvSpPr/>
          <p:nvPr/>
        </p:nvSpPr>
        <p:spPr>
          <a:xfrm>
            <a:off x="3491880" y="3645024"/>
            <a:ext cx="4968552" cy="3024336"/>
          </a:xfrm>
          <a:prstGeom prst="roundRect">
            <a:avLst/>
          </a:prstGeom>
          <a:solidFill>
            <a:schemeClr val="accent2">
              <a:lumMod val="75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anose="02020603050405020304" pitchFamily="18" charset="0"/>
                <a:cs typeface="Times New Roman" panose="02020603050405020304" pitchFamily="18" charset="0"/>
              </a:rPr>
              <a:t>¿Cómo podemos distinguir los verdaderos bienes de los que lo son solo en apariencia? ¿Cuál, de los muchos bienes que se nos presentan, es el que más se corresponde con nuestra dignidad como seres humanos?</a:t>
            </a:r>
            <a:endParaRPr lang="es-ES" sz="2400" dirty="0">
              <a:latin typeface="Times New Roman" panose="02020603050405020304" pitchFamily="18" charset="0"/>
              <a:cs typeface="Times New Roman" panose="02020603050405020304" pitchFamily="18" charset="0"/>
            </a:endParaRPr>
          </a:p>
        </p:txBody>
      </p:sp>
      <p:sp>
        <p:nvSpPr>
          <p:cNvPr id="8" name="7 Flecha a la derecha con bandas"/>
          <p:cNvSpPr/>
          <p:nvPr/>
        </p:nvSpPr>
        <p:spPr>
          <a:xfrm>
            <a:off x="2555776" y="440668"/>
            <a:ext cx="936104" cy="432048"/>
          </a:xfrm>
          <a:prstGeom prst="stripedRightArrow">
            <a:avLst/>
          </a:prstGeom>
          <a:solidFill>
            <a:srgbClr val="00B050"/>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9535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Cacharro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620000" cy="508000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79512" y="5661248"/>
            <a:ext cx="8784976" cy="1008112"/>
          </a:xfrm>
          <a:prstGeom prst="rect">
            <a:avLst/>
          </a:prstGeom>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latin typeface="Times New Roman" panose="02020603050405020304" pitchFamily="18" charset="0"/>
                <a:cs typeface="Times New Roman" panose="02020603050405020304" pitchFamily="18" charset="0"/>
              </a:rPr>
              <a:t>Somos libres y podemos decidir entre la llamada del deber o ceder a las propias apetencias. Cada acción deja una huella en nosotros, de manera que nos vamos habituando a ser personas rectas o, por el contrario, egoístas.</a:t>
            </a:r>
            <a:endParaRPr lang="es-E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88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67744" y="116632"/>
            <a:ext cx="5112568" cy="648072"/>
          </a:xfrm>
        </p:spPr>
        <p:txBody>
          <a:bodyPr>
            <a:normAutofit/>
          </a:bodyPr>
          <a:lstStyle/>
          <a:p>
            <a:r>
              <a:rPr lang="es-ES" sz="2800" b="1" dirty="0" smtClean="0">
                <a:solidFill>
                  <a:srgbClr val="FF0000"/>
                </a:solidFill>
                <a:latin typeface="Times New Roman" panose="02020603050405020304" pitchFamily="18" charset="0"/>
                <a:cs typeface="Times New Roman" panose="02020603050405020304" pitchFamily="18" charset="0"/>
              </a:rPr>
              <a:t>3. EL ORDEN MORAL</a:t>
            </a:r>
            <a:endParaRPr lang="es-ES" sz="2800" b="1" dirty="0">
              <a:solidFill>
                <a:srgbClr val="FF00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67544" y="1268760"/>
            <a:ext cx="8229600" cy="5472608"/>
          </a:xfrm>
          <a:solidFill>
            <a:schemeClr val="bg2">
              <a:lumMod val="40000"/>
              <a:lumOff val="60000"/>
            </a:schemeClr>
          </a:solidFill>
          <a:ln>
            <a:noFill/>
          </a:ln>
          <a:scene3d>
            <a:camera prst="orthographicFront"/>
            <a:lightRig rig="threePt" dir="t"/>
          </a:scene3d>
          <a:sp3d>
            <a:bevelT prst="convex"/>
          </a:sp3d>
        </p:spPr>
        <p:txBody>
          <a:bodyPr>
            <a:normAutofit lnSpcReduction="10000"/>
          </a:bodyPr>
          <a:lstStyle/>
          <a:p>
            <a:pPr algn="just">
              <a:buFont typeface="Wingdings" panose="05000000000000000000" pitchFamily="2" charset="2"/>
              <a:buChar char="v"/>
            </a:pPr>
            <a:r>
              <a:rPr lang="es-ES" sz="2400" dirty="0" smtClean="0">
                <a:solidFill>
                  <a:schemeClr val="accent1">
                    <a:lumMod val="50000"/>
                  </a:schemeClr>
                </a:solidFill>
                <a:latin typeface="Times New Roman" panose="02020603050405020304" pitchFamily="18" charset="0"/>
                <a:cs typeface="Times New Roman" panose="02020603050405020304" pitchFamily="18" charset="0"/>
              </a:rPr>
              <a:t>si reflexionamos, caeremos en la cuenta de que la autentica libertad –la libertad moral- es aquella que se compromete con el bien.</a:t>
            </a:r>
          </a:p>
          <a:p>
            <a:pPr algn="just">
              <a:buFont typeface="Wingdings" panose="05000000000000000000" pitchFamily="2" charset="2"/>
              <a:buChar char="v"/>
            </a:pPr>
            <a:r>
              <a:rPr lang="es-ES" sz="2400" dirty="0" smtClean="0">
                <a:solidFill>
                  <a:schemeClr val="accent1">
                    <a:lumMod val="50000"/>
                  </a:schemeClr>
                </a:solidFill>
                <a:latin typeface="Times New Roman" panose="02020603050405020304" pitchFamily="18" charset="0"/>
                <a:cs typeface="Times New Roman" panose="02020603050405020304" pitchFamily="18" charset="0"/>
              </a:rPr>
              <a:t>Dios nos ha concedido una naturaleza espiritual, un modo de ser por el que podemos conocer y amar libremente. Esta apertura al conocimiento y al amor descubre al hombre su vocación: conocer y amar a Dios y al prójimo.</a:t>
            </a:r>
          </a:p>
          <a:p>
            <a:pPr algn="just">
              <a:buFont typeface="Wingdings" panose="05000000000000000000" pitchFamily="2" charset="2"/>
              <a:buChar char="v"/>
            </a:pPr>
            <a:r>
              <a:rPr lang="es-ES" sz="2400" dirty="0" smtClean="0">
                <a:solidFill>
                  <a:schemeClr val="accent1">
                    <a:lumMod val="50000"/>
                  </a:schemeClr>
                </a:solidFill>
                <a:latin typeface="Times New Roman" panose="02020603050405020304" pitchFamily="18" charset="0"/>
                <a:cs typeface="Times New Roman" panose="02020603050405020304" pitchFamily="18" charset="0"/>
              </a:rPr>
              <a:t>Existe una ley, impresa en el corazón del hombre, que permite el despliegue de las capacidades de su naturaleza. Es una ley que se concreta en diversos preceptos y normas. Es </a:t>
            </a:r>
            <a:r>
              <a:rPr lang="es-ES" sz="2400" b="1" u="sng" dirty="0" smtClean="0">
                <a:solidFill>
                  <a:srgbClr val="C00000"/>
                </a:solidFill>
                <a:latin typeface="Times New Roman" panose="02020603050405020304" pitchFamily="18" charset="0"/>
                <a:cs typeface="Times New Roman" panose="02020603050405020304" pitchFamily="18" charset="0"/>
              </a:rPr>
              <a:t>la ley natural.</a:t>
            </a:r>
          </a:p>
          <a:p>
            <a:pPr algn="just">
              <a:buFont typeface="Wingdings" panose="05000000000000000000" pitchFamily="2" charset="2"/>
              <a:buChar char="v"/>
            </a:pPr>
            <a:endParaRPr lang="es-ES" sz="2400" dirty="0">
              <a:solidFill>
                <a:schemeClr val="accent1">
                  <a:lumMod val="50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s-ES" sz="2400" dirty="0" smtClean="0">
                <a:solidFill>
                  <a:schemeClr val="accent1">
                    <a:lumMod val="50000"/>
                  </a:schemeClr>
                </a:solidFill>
                <a:latin typeface="Times New Roman" panose="02020603050405020304" pitchFamily="18" charset="0"/>
                <a:cs typeface="Times New Roman" panose="02020603050405020304" pitchFamily="18" charset="0"/>
              </a:rPr>
              <a:t>No es algo externo o impuesto que obstaculice la libertad humana, sino un sí a lo mejor que existe en nosotros (Compendio del CEC nº 416)</a:t>
            </a:r>
            <a:endParaRPr lang="es-ES" sz="2400" dirty="0">
              <a:solidFill>
                <a:schemeClr val="accent1">
                  <a:lumMod val="50000"/>
                </a:schemeClr>
              </a:solidFill>
              <a:latin typeface="Times New Roman" panose="02020603050405020304" pitchFamily="18" charset="0"/>
              <a:cs typeface="Times New Roman" panose="02020603050405020304" pitchFamily="18" charset="0"/>
            </a:endParaRPr>
          </a:p>
        </p:txBody>
      </p:sp>
      <p:cxnSp>
        <p:nvCxnSpPr>
          <p:cNvPr id="5" name="4 Conector recto de flecha"/>
          <p:cNvCxnSpPr/>
          <p:nvPr/>
        </p:nvCxnSpPr>
        <p:spPr>
          <a:xfrm flipH="1">
            <a:off x="7524328" y="4509120"/>
            <a:ext cx="504056" cy="648072"/>
          </a:xfrm>
          <a:prstGeom prst="straightConnector1">
            <a:avLst/>
          </a:prstGeom>
          <a:ln w="76200">
            <a:solidFill>
              <a:srgbClr val="00B0F0">
                <a:alpha val="60000"/>
              </a:srgbClr>
            </a:solidFill>
            <a:tailEnd type="arrow"/>
          </a:ln>
          <a:scene3d>
            <a:camera prst="orthographicFront"/>
            <a:lightRig rig="threePt" dir="t"/>
          </a:scene3d>
          <a:sp3d>
            <a:bevelT prst="convex"/>
          </a:sp3d>
        </p:spPr>
        <p:style>
          <a:lnRef idx="1">
            <a:schemeClr val="accent1"/>
          </a:lnRef>
          <a:fillRef idx="0">
            <a:schemeClr val="accent1"/>
          </a:fillRef>
          <a:effectRef idx="0">
            <a:schemeClr val="accent1"/>
          </a:effectRef>
          <a:fontRef idx="minor">
            <a:schemeClr val="tx1"/>
          </a:fontRef>
        </p:style>
      </p:cxnSp>
      <p:sp>
        <p:nvSpPr>
          <p:cNvPr id="6" name="5 Recortar rectángulo de esquina diagonal"/>
          <p:cNvSpPr/>
          <p:nvPr/>
        </p:nvSpPr>
        <p:spPr>
          <a:xfrm>
            <a:off x="179512" y="764704"/>
            <a:ext cx="5256584" cy="504056"/>
          </a:xfrm>
          <a:prstGeom prst="snip2DiagRect">
            <a:avLst/>
          </a:prstGeom>
          <a:solidFill>
            <a:srgbClr val="00B05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anose="02020603050405020304" pitchFamily="18" charset="0"/>
                <a:cs typeface="Times New Roman" panose="02020603050405020304" pitchFamily="18" charset="0"/>
              </a:rPr>
              <a:t>La ley moral y  los diez Mandamientos.</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0460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de pintura Yamato</Template>
  <TotalTime>469</TotalTime>
  <Words>1917</Words>
  <Application>Microsoft Office PowerPoint</Application>
  <PresentationFormat>Presentación en pantalla (4:3)</PresentationFormat>
  <Paragraphs>103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YamatoPainting</vt:lpstr>
      <vt:lpstr>LA MORAL CRISTIANA</vt:lpstr>
      <vt:lpstr>ESQUEMA DE LA UNIDAD</vt:lpstr>
      <vt:lpstr>VOCABULARIO</vt:lpstr>
      <vt:lpstr>1. ¿Y EL LIBRO DE INSTRUCCIONES?</vt:lpstr>
      <vt:lpstr>Presentación de PowerPoint</vt:lpstr>
      <vt:lpstr>2. EL HOMBRE ES UN SER MORAL</vt:lpstr>
      <vt:lpstr>Presentación de PowerPoint</vt:lpstr>
      <vt:lpstr>Presentación de PowerPoint</vt:lpstr>
      <vt:lpstr>3. EL ORDEN MORAL</vt:lpstr>
      <vt:lpstr>Presentación de PowerPoint</vt:lpstr>
      <vt:lpstr>Presentación de PowerPoint</vt:lpstr>
      <vt:lpstr>Presentación de PowerPoint</vt:lpstr>
      <vt:lpstr>Presentación de PowerPoint</vt:lpstr>
      <vt:lpstr>Presentación de PowerPoint</vt:lpstr>
      <vt:lpstr>Es preciso tener presente que, si el objeto o el fin son malos, no se puede hablar de un acto moralmente bueno. Las circunstancias aumentan o disminuyen su bondad solo de manera accidental (Compendio del CEC, nº 368)</vt:lpstr>
      <vt:lpstr>4. LA SABIDURIA MORAL CRISTIANA</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MORAL CRISTIANA</dc:title>
  <dc:creator>Luffi</dc:creator>
  <cp:lastModifiedBy>Luffi</cp:lastModifiedBy>
  <cp:revision>26</cp:revision>
  <dcterms:created xsi:type="dcterms:W3CDTF">2013-11-03T11:11:37Z</dcterms:created>
  <dcterms:modified xsi:type="dcterms:W3CDTF">2013-11-06T17:57:57Z</dcterms:modified>
</cp:coreProperties>
</file>